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</p:sldMasterIdLst>
  <p:notesMasterIdLst>
    <p:notesMasterId r:id="rId25"/>
  </p:notesMasterIdLst>
  <p:handoutMasterIdLst>
    <p:handoutMasterId r:id="rId26"/>
  </p:handoutMasterIdLst>
  <p:sldIdLst>
    <p:sldId id="259" r:id="rId4"/>
    <p:sldId id="257" r:id="rId5"/>
    <p:sldId id="261" r:id="rId6"/>
    <p:sldId id="262" r:id="rId7"/>
    <p:sldId id="280" r:id="rId8"/>
    <p:sldId id="263" r:id="rId9"/>
    <p:sldId id="281" r:id="rId10"/>
    <p:sldId id="265" r:id="rId11"/>
    <p:sldId id="267" r:id="rId12"/>
    <p:sldId id="268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2" r:id="rId24"/>
  </p:sldIdLst>
  <p:sldSz cx="9144000" cy="6858000" type="screen4x3"/>
  <p:notesSz cx="7077075" cy="90281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Default Section" id="{BEF31DDB-4B5A-9A41-BCAB-71DA564001C9}">
          <p14:sldIdLst>
            <p14:sldId id="259"/>
          </p14:sldIdLst>
        </p14:section>
        <p14:section name="Conteúdo" id="{BEACCC06-160B-7A47-8E92-B85CF8CDD5FB}">
          <p14:sldIdLst>
            <p14:sldId id="257"/>
            <p14:sldId id="261"/>
            <p14:sldId id="262"/>
            <p14:sldId id="280"/>
            <p14:sldId id="263"/>
            <p14:sldId id="281"/>
            <p14:sldId id="265"/>
            <p14:sldId id="267"/>
            <p14:sldId id="268"/>
            <p14:sldId id="270"/>
            <p14:sldId id="271"/>
            <p14:sldId id="272"/>
            <p14:sldId id="273"/>
            <p14:sldId id="274"/>
            <p14:sldId id="275"/>
            <p14:sldId id="276"/>
            <p14:sldId id="277"/>
            <p14:sldId id="278"/>
            <p14:sldId id="279"/>
            <p14:sldId id="282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1" autoAdjust="0"/>
    <p:restoredTop sz="94638" autoAdjust="0"/>
  </p:normalViewPr>
  <p:slideViewPr>
    <p:cSldViewPr>
      <p:cViewPr>
        <p:scale>
          <a:sx n="76" d="100"/>
          <a:sy n="76" d="100"/>
        </p:scale>
        <p:origin x="-1794" y="-3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8" y="976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7" d="100"/>
          <a:sy n="67" d="100"/>
        </p:scale>
        <p:origin x="-3904" y="-112"/>
      </p:cViewPr>
      <p:guideLst>
        <p:guide orient="horz" pos="2843"/>
        <p:guide pos="2229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67050" cy="4508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08438" y="0"/>
            <a:ext cx="3067050" cy="4508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104F77-A5B8-45DA-9B3B-6B25720C6FE7}" type="datetimeFigureOut">
              <a:rPr lang="en-US" smtClean="0"/>
              <a:pPr/>
              <a:t>5/22/2017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575675"/>
            <a:ext cx="3067050" cy="4508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08438" y="8575675"/>
            <a:ext cx="3067050" cy="4508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0F8F89-9ADE-425B-AEB3-A1A51C52F7B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5348984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66733" cy="45140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08705" y="0"/>
            <a:ext cx="3066733" cy="45140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745AB4-D62D-4026-813F-AD11074D9D1E}" type="datetimeFigureOut">
              <a:rPr lang="en-US" smtClean="0"/>
              <a:pPr/>
              <a:t>5/22/2017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82700" y="677863"/>
            <a:ext cx="4511675" cy="33845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7708" y="4288354"/>
            <a:ext cx="5661660" cy="40626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575140"/>
            <a:ext cx="3066733" cy="45140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08705" y="8575140"/>
            <a:ext cx="3066733" cy="45140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21FADD-260F-423D-BFB5-2A2E217217D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60867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47738" y="703263"/>
            <a:ext cx="4511675" cy="33845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21FADD-260F-423D-BFB5-2A2E217217D5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443470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96592-E7DB-4053-864B-5DA18C43B1E9}" type="datetimeFigureOut">
              <a:rPr lang="en-US" smtClean="0"/>
              <a:pPr/>
              <a:t>5/22/2017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4F4D9-21A3-47F8-9E06-C8F1B7B8BC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96592-E7DB-4053-864B-5DA18C43B1E9}" type="datetimeFigureOut">
              <a:rPr lang="en-US" smtClean="0"/>
              <a:pPr/>
              <a:t>5/22/2017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4F4D9-21A3-47F8-9E06-C8F1B7B8BC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96592-E7DB-4053-864B-5DA18C43B1E9}" type="datetimeFigureOut">
              <a:rPr lang="en-US" smtClean="0"/>
              <a:pPr/>
              <a:t>5/22/2017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4F4D9-21A3-47F8-9E06-C8F1B7B8BC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5DD0F-79A3-AF4D-A4DE-2606D9E3958A}" type="datetimeFigureOut">
              <a:rPr lang="en-US" smtClean="0"/>
              <a:pPr/>
              <a:t>5/22/2017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58CF3-44C5-3343-B5DE-5BDDF659225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020739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5DD0F-79A3-AF4D-A4DE-2606D9E3958A}" type="datetimeFigureOut">
              <a:rPr lang="en-US" smtClean="0"/>
              <a:pPr/>
              <a:t>5/22/2017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58CF3-44C5-3343-B5DE-5BDDF659225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092717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5DD0F-79A3-AF4D-A4DE-2606D9E3958A}" type="datetimeFigureOut">
              <a:rPr lang="en-US" smtClean="0"/>
              <a:pPr/>
              <a:t>5/22/2017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58CF3-44C5-3343-B5DE-5BDDF659225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4555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5DD0F-79A3-AF4D-A4DE-2606D9E3958A}" type="datetimeFigureOut">
              <a:rPr lang="en-US" smtClean="0"/>
              <a:pPr/>
              <a:t>5/22/2017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58CF3-44C5-3343-B5DE-5BDDF659225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643044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5DD0F-79A3-AF4D-A4DE-2606D9E3958A}" type="datetimeFigureOut">
              <a:rPr lang="en-US" smtClean="0"/>
              <a:pPr/>
              <a:t>5/22/2017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58CF3-44C5-3343-B5DE-5BDDF659225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4433964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5DD0F-79A3-AF4D-A4DE-2606D9E3958A}" type="datetimeFigureOut">
              <a:rPr lang="en-US" smtClean="0"/>
              <a:pPr/>
              <a:t>5/22/2017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58CF3-44C5-3343-B5DE-5BDDF659225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0341062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5DD0F-79A3-AF4D-A4DE-2606D9E3958A}" type="datetimeFigureOut">
              <a:rPr lang="en-US" smtClean="0"/>
              <a:pPr/>
              <a:t>5/22/2017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58CF3-44C5-3343-B5DE-5BDDF659225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8698810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5DD0F-79A3-AF4D-A4DE-2606D9E3958A}" type="datetimeFigureOut">
              <a:rPr lang="en-US" smtClean="0"/>
              <a:pPr/>
              <a:t>5/22/2017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58CF3-44C5-3343-B5DE-5BDDF659225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318819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96592-E7DB-4053-864B-5DA18C43B1E9}" type="datetimeFigureOut">
              <a:rPr lang="en-US" smtClean="0"/>
              <a:pPr/>
              <a:t>5/22/2017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4F4D9-21A3-47F8-9E06-C8F1B7B8BC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5DD0F-79A3-AF4D-A4DE-2606D9E3958A}" type="datetimeFigureOut">
              <a:rPr lang="en-US" smtClean="0"/>
              <a:pPr/>
              <a:t>5/22/2017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58CF3-44C5-3343-B5DE-5BDDF659225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4653204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5DD0F-79A3-AF4D-A4DE-2606D9E3958A}" type="datetimeFigureOut">
              <a:rPr lang="en-US" smtClean="0"/>
              <a:pPr/>
              <a:t>5/22/2017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58CF3-44C5-3343-B5DE-5BDDF659225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2826745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5DD0F-79A3-AF4D-A4DE-2606D9E3958A}" type="datetimeFigureOut">
              <a:rPr lang="en-US" smtClean="0"/>
              <a:pPr/>
              <a:t>5/22/2017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58CF3-44C5-3343-B5DE-5BDDF659225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5909516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19488D0-DE48-254C-824A-4BA989CD6683}" type="datetimeFigureOut">
              <a:rPr lang="en-US" smtClean="0"/>
              <a:pPr/>
              <a:t>5/22/2017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1304CE8-E868-0447-B6F9-337D038912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509044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19488D0-DE48-254C-824A-4BA989CD6683}" type="datetimeFigureOut">
              <a:rPr lang="en-US" smtClean="0"/>
              <a:pPr/>
              <a:t>5/22/2017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1304CE8-E868-0447-B6F9-337D038912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065051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19488D0-DE48-254C-824A-4BA989CD6683}" type="datetimeFigureOut">
              <a:rPr lang="en-US" smtClean="0"/>
              <a:pPr/>
              <a:t>5/22/2017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1304CE8-E868-0447-B6F9-337D038912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1698044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19488D0-DE48-254C-824A-4BA989CD6683}" type="datetimeFigureOut">
              <a:rPr lang="en-US" smtClean="0"/>
              <a:pPr/>
              <a:t>5/22/2017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1304CE8-E868-0447-B6F9-337D038912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2596983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19488D0-DE48-254C-824A-4BA989CD6683}" type="datetimeFigureOut">
              <a:rPr lang="en-US" smtClean="0"/>
              <a:pPr/>
              <a:t>5/22/2017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1304CE8-E868-0447-B6F9-337D038912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9863981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19488D0-DE48-254C-824A-4BA989CD6683}" type="datetimeFigureOut">
              <a:rPr lang="en-US" smtClean="0"/>
              <a:pPr/>
              <a:t>5/22/2017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1304CE8-E868-0447-B6F9-337D038912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8645622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19488D0-DE48-254C-824A-4BA989CD6683}" type="datetimeFigureOut">
              <a:rPr lang="en-US" smtClean="0"/>
              <a:pPr/>
              <a:t>5/22/2017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1304CE8-E868-0447-B6F9-337D038912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059448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96592-E7DB-4053-864B-5DA18C43B1E9}" type="datetimeFigureOut">
              <a:rPr lang="en-US" smtClean="0"/>
              <a:pPr/>
              <a:t>5/22/2017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4F4D9-21A3-47F8-9E06-C8F1B7B8BC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19488D0-DE48-254C-824A-4BA989CD6683}" type="datetimeFigureOut">
              <a:rPr lang="en-US" smtClean="0"/>
              <a:pPr/>
              <a:t>5/22/2017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1304CE8-E868-0447-B6F9-337D038912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2626012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19488D0-DE48-254C-824A-4BA989CD6683}" type="datetimeFigureOut">
              <a:rPr lang="en-US" smtClean="0"/>
              <a:pPr/>
              <a:t>5/22/2017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1304CE8-E868-0447-B6F9-337D038912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2734184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19488D0-DE48-254C-824A-4BA989CD6683}" type="datetimeFigureOut">
              <a:rPr lang="en-US" smtClean="0"/>
              <a:pPr/>
              <a:t>5/22/2017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1304CE8-E868-0447-B6F9-337D038912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1568372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19488D0-DE48-254C-824A-4BA989CD6683}" type="datetimeFigureOut">
              <a:rPr lang="en-US" smtClean="0"/>
              <a:pPr/>
              <a:t>5/22/2017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1304CE8-E868-0447-B6F9-337D038912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31934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96592-E7DB-4053-864B-5DA18C43B1E9}" type="datetimeFigureOut">
              <a:rPr lang="en-US" smtClean="0"/>
              <a:pPr/>
              <a:t>5/22/2017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4F4D9-21A3-47F8-9E06-C8F1B7B8BC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96592-E7DB-4053-864B-5DA18C43B1E9}" type="datetimeFigureOut">
              <a:rPr lang="en-US" smtClean="0"/>
              <a:pPr/>
              <a:t>5/22/2017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4F4D9-21A3-47F8-9E06-C8F1B7B8BC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96592-E7DB-4053-864B-5DA18C43B1E9}" type="datetimeFigureOut">
              <a:rPr lang="en-US" smtClean="0"/>
              <a:pPr/>
              <a:t>5/22/2017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4F4D9-21A3-47F8-9E06-C8F1B7B8BC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96592-E7DB-4053-864B-5DA18C43B1E9}" type="datetimeFigureOut">
              <a:rPr lang="en-US" smtClean="0"/>
              <a:pPr/>
              <a:t>5/22/2017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4F4D9-21A3-47F8-9E06-C8F1B7B8BC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96592-E7DB-4053-864B-5DA18C43B1E9}" type="datetimeFigureOut">
              <a:rPr lang="en-US" smtClean="0"/>
              <a:pPr/>
              <a:t>5/22/2017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4F4D9-21A3-47F8-9E06-C8F1B7B8BC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96592-E7DB-4053-864B-5DA18C43B1E9}" type="datetimeFigureOut">
              <a:rPr lang="en-US" smtClean="0"/>
              <a:pPr/>
              <a:t>5/22/2017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4F4D9-21A3-47F8-9E06-C8F1B7B8BC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Red-corporate-identity-ppt-backgrounds3-1000x750.jpg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496592-E7DB-4053-864B-5DA18C43B1E9}" type="datetimeFigureOut">
              <a:rPr lang="en-US" smtClean="0"/>
              <a:pPr/>
              <a:t>5/22/2017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E4F4D9-21A3-47F8-9E06-C8F1B7B8BC0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Red-corporate-identity-ppt-backgrounds3-1000x750.jpg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500"/>
          <a:stretch/>
        </p:blipFill>
        <p:spPr>
          <a:xfrm>
            <a:off x="0" y="0"/>
            <a:ext cx="75438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A5DD0F-79A3-AF4D-A4DE-2606D9E3958A}" type="datetimeFigureOut">
              <a:rPr lang="en-US" smtClean="0"/>
              <a:pPr/>
              <a:t>5/22/2017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A58CF3-44C5-3343-B5DE-5BDDF659225D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/>
          <p:cNvPicPr/>
          <p:nvPr userDrawn="1"/>
        </p:nvPicPr>
        <p:blipFill>
          <a:blip r:embed="rId1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89116" y="6172200"/>
            <a:ext cx="710004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 descr="Macintosh HD:Users:ruicorreia:Desktop:Presentation1:Slide2.jpg"/>
          <p:cNvPicPr/>
          <p:nvPr userDrawn="1"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116" r="15924" b="7907"/>
          <a:stretch/>
        </p:blipFill>
        <p:spPr bwMode="auto">
          <a:xfrm>
            <a:off x="8353844" y="6096000"/>
            <a:ext cx="690460" cy="73577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1100345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nip Diagonal Corner Rectangle 7"/>
          <p:cNvSpPr/>
          <p:nvPr userDrawn="1"/>
        </p:nvSpPr>
        <p:spPr>
          <a:xfrm>
            <a:off x="-304800" y="5715000"/>
            <a:ext cx="9448800" cy="1143000"/>
          </a:xfrm>
          <a:prstGeom prst="snip2Diag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 userDrawn="1"/>
        </p:nvSpPr>
        <p:spPr>
          <a:xfrm>
            <a:off x="-3276600" y="-76200"/>
            <a:ext cx="6096000" cy="6934200"/>
          </a:xfrm>
          <a:prstGeom prst="ellipse">
            <a:avLst/>
          </a:prstGeom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58693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2DEE7-75BC-4103-BB65-B7ADD646B462}" type="slidenum">
              <a:rPr lang="en-US" smtClean="0"/>
              <a:pPr/>
              <a:t>1</a:t>
            </a:fld>
            <a:endParaRPr lang="en-US"/>
          </a:p>
        </p:txBody>
      </p:sp>
      <p:pic>
        <p:nvPicPr>
          <p:cNvPr id="6" name="Picture 5"/>
          <p:cNvPicPr/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19600" y="381000"/>
            <a:ext cx="134112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3048000" y="1951911"/>
            <a:ext cx="59436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pt-PT" sz="2400" b="1" dirty="0" smtClean="0"/>
              <a:t>MINISTRY FOR THE STATE ADMINISTRATION</a:t>
            </a:r>
            <a:endParaRPr lang="pt-PT" sz="2400" b="1" dirty="0"/>
          </a:p>
          <a:p>
            <a:pPr algn="ctr"/>
            <a:r>
              <a:rPr lang="pt-PT" sz="2400" b="1" dirty="0" smtClean="0"/>
              <a:t>Vice-Minister for the State Administration</a:t>
            </a:r>
            <a:endParaRPr lang="pt-PT" sz="2400" b="1" dirty="0"/>
          </a:p>
        </p:txBody>
      </p:sp>
      <p:cxnSp>
        <p:nvCxnSpPr>
          <p:cNvPr id="8" name="Straight Connector 7"/>
          <p:cNvCxnSpPr/>
          <p:nvPr/>
        </p:nvCxnSpPr>
        <p:spPr>
          <a:xfrm rot="5400000">
            <a:off x="5295900" y="1028700"/>
            <a:ext cx="1295400" cy="1588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 descr="Macintosh HD:Users:ruicorreia:Desktop:Presentation1:Slide2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9800" y="457200"/>
            <a:ext cx="1600200" cy="1295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1" descr="10439038_322208771263390_5585979362350090762_n.jp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1132" r="20503" b="39036"/>
          <a:stretch/>
        </p:blipFill>
        <p:spPr>
          <a:xfrm>
            <a:off x="3276600" y="4724400"/>
            <a:ext cx="5526742" cy="1843237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3276600" y="3048000"/>
            <a:ext cx="5486400" cy="147002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PT" sz="3600" b="1" dirty="0" smtClean="0"/>
              <a:t>Cooperation F2F</a:t>
            </a:r>
          </a:p>
          <a:p>
            <a:r>
              <a:rPr lang="pt-PT" sz="3600" b="1" dirty="0" smtClean="0"/>
              <a:t>Timor-Leste’s Experience</a:t>
            </a:r>
            <a:endParaRPr lang="pt-PT" sz="3600" dirty="0"/>
          </a:p>
        </p:txBody>
      </p:sp>
    </p:spTree>
    <p:extLst>
      <p:ext uri="{BB962C8B-B14F-4D97-AF65-F5344CB8AC3E}">
        <p14:creationId xmlns:p14="http://schemas.microsoft.com/office/powerpoint/2010/main" xmlns="" val="1072012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274638"/>
            <a:ext cx="7239000" cy="1096895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US" sz="2800" b="1" dirty="0" smtClean="0"/>
              <a:t>Actions undertaken by</a:t>
            </a:r>
            <a:br>
              <a:rPr lang="en-US" sz="2800" b="1" dirty="0" smtClean="0"/>
            </a:br>
            <a:r>
              <a:rPr lang="en-US" sz="2800" b="1" dirty="0" smtClean="0"/>
              <a:t>the Government of Timor-Leste</a:t>
            </a:r>
            <a:endParaRPr lang="pt-PT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600201"/>
            <a:ext cx="4648200" cy="43434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US" sz="2400" dirty="0" smtClean="0"/>
              <a:t>Support for the introduction of a voter registration system with biometric data:</a:t>
            </a:r>
          </a:p>
          <a:p>
            <a:pPr lvl="1"/>
            <a:r>
              <a:rPr lang="en-US" sz="2000" dirty="0" smtClean="0"/>
              <a:t>Development of voter registration software adapted to the needs of Guinea-Bissau and in accordance with the legal framework of this country;</a:t>
            </a:r>
          </a:p>
          <a:p>
            <a:pPr lvl="1"/>
            <a:r>
              <a:rPr lang="en-US" sz="2000" dirty="0" smtClean="0"/>
              <a:t>Donation to the Government of Guinea-Bissau of a server for the creation of a voter registration database;</a:t>
            </a:r>
            <a:endParaRPr lang="en-US" sz="20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2DEE7-75BC-4103-BB65-B7ADD646B462}" type="slidenum">
              <a:rPr lang="en-US" smtClean="0"/>
              <a:pPr/>
              <a:t>10</a:t>
            </a:fld>
            <a:endParaRPr lang="en-US"/>
          </a:p>
        </p:txBody>
      </p:sp>
      <p:pic>
        <p:nvPicPr>
          <p:cNvPr id="4" name="Picture 3" descr="DSC_1991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078" r="37871"/>
          <a:stretch/>
        </p:blipFill>
        <p:spPr>
          <a:xfrm>
            <a:off x="6549928" y="1600200"/>
            <a:ext cx="2283597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63128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274638"/>
            <a:ext cx="7239000" cy="1096895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US" sz="2800" b="1" dirty="0" smtClean="0"/>
              <a:t>Actions undertaken by</a:t>
            </a:r>
            <a:br>
              <a:rPr lang="en-US" sz="2800" b="1" dirty="0" smtClean="0"/>
            </a:br>
            <a:r>
              <a:rPr lang="en-US" sz="2800" b="1" dirty="0" smtClean="0"/>
              <a:t>the Government of Timor-Leste</a:t>
            </a:r>
            <a:endParaRPr lang="pt-PT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600201"/>
            <a:ext cx="4648200" cy="43434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1"/>
            <a:r>
              <a:rPr lang="en-US" sz="2200" dirty="0" smtClean="0"/>
              <a:t>Donation to the Government of Guinea-Bissau of 150 packs of equipment and software to carry out the voter registration operations;</a:t>
            </a:r>
          </a:p>
          <a:p>
            <a:pPr lvl="1"/>
            <a:r>
              <a:rPr lang="en-US" sz="2200" dirty="0" smtClean="0"/>
              <a:t>Carry out training activities for electoral registration officers on the regulatory framework for voter registration and the operation of equipment and software;</a:t>
            </a:r>
            <a:endParaRPr lang="en-US" sz="22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2DEE7-75BC-4103-BB65-B7ADD646B462}" type="slidenum">
              <a:rPr lang="en-US" smtClean="0"/>
              <a:pPr/>
              <a:t>11</a:t>
            </a:fld>
            <a:endParaRPr lang="en-US"/>
          </a:p>
        </p:txBody>
      </p:sp>
      <p:pic>
        <p:nvPicPr>
          <p:cNvPr id="7" name="Picture 6" descr="10390297_322434367907497_2272784332292677945_n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039" r="18424"/>
          <a:stretch/>
        </p:blipFill>
        <p:spPr>
          <a:xfrm>
            <a:off x="6335790" y="1600201"/>
            <a:ext cx="2485795" cy="2438400"/>
          </a:xfrm>
          <a:prstGeom prst="rect">
            <a:avLst/>
          </a:prstGeom>
        </p:spPr>
      </p:pic>
      <p:pic>
        <p:nvPicPr>
          <p:cNvPr id="9" name="Picture 8" descr="10300785_322210504596550_8364277979083986393_n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24600" y="4267200"/>
            <a:ext cx="2518535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52965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274638"/>
            <a:ext cx="7239000" cy="1096895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US" sz="2800" b="1" dirty="0" smtClean="0"/>
              <a:t>Actions undertaken by</a:t>
            </a:r>
            <a:br>
              <a:rPr lang="en-US" sz="2800" b="1" dirty="0" smtClean="0"/>
            </a:br>
            <a:r>
              <a:rPr lang="en-US" sz="2800" b="1" dirty="0" smtClean="0"/>
              <a:t>the Government of Timor-Leste</a:t>
            </a:r>
            <a:endParaRPr lang="pt-PT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600201"/>
            <a:ext cx="4648200" cy="43434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1"/>
            <a:r>
              <a:rPr lang="en-US" sz="2200" dirty="0" smtClean="0"/>
              <a:t>Technical assistance to electoral registration officers to carry out registration operations;</a:t>
            </a:r>
          </a:p>
          <a:p>
            <a:pPr lvl="1"/>
            <a:r>
              <a:rPr lang="en-US" sz="2200" dirty="0" smtClean="0"/>
              <a:t>Technical assistance to electoral registration officers for the synchronization of voter registration data;</a:t>
            </a:r>
          </a:p>
          <a:p>
            <a:pPr lvl="1"/>
            <a:r>
              <a:rPr lang="en-US" sz="2200" dirty="0" smtClean="0"/>
              <a:t>Financing the printing of registered voters' lists for purposes of exhibition or complaint;</a:t>
            </a:r>
            <a:endParaRPr lang="en-US" sz="22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2DEE7-75BC-4103-BB65-B7ADD646B462}" type="slidenum">
              <a:rPr lang="en-US" smtClean="0"/>
              <a:pPr/>
              <a:t>12</a:t>
            </a:fld>
            <a:endParaRPr lang="en-US"/>
          </a:p>
        </p:txBody>
      </p:sp>
      <p:pic>
        <p:nvPicPr>
          <p:cNvPr id="4" name="Picture 3" descr="DSC_1372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5557" r="38474"/>
          <a:stretch/>
        </p:blipFill>
        <p:spPr>
          <a:xfrm>
            <a:off x="6477000" y="1600200"/>
            <a:ext cx="2343437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70225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274638"/>
            <a:ext cx="7239000" cy="1096895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US" sz="2800" b="1" dirty="0" smtClean="0"/>
              <a:t>Results obtained through cooperation</a:t>
            </a:r>
            <a:endParaRPr lang="en-US" sz="2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600201"/>
            <a:ext cx="4648200" cy="43434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US" sz="2200" dirty="0" smtClean="0"/>
              <a:t>The military accepted the accomplishment of the voter registration operations;</a:t>
            </a:r>
          </a:p>
          <a:p>
            <a:r>
              <a:rPr lang="en-US" sz="2200" dirty="0" smtClean="0"/>
              <a:t>The activity of the Electoral Administration bodies was reestablished and they were in charge of conducting voter registration operations;</a:t>
            </a:r>
          </a:p>
          <a:p>
            <a:r>
              <a:rPr lang="en-US" sz="2200" dirty="0" smtClean="0"/>
              <a:t>A total of 775,508 voters were registered in Guinea-Bissau representing 96% of the Guinean population with the right to vote;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2DEE7-75BC-4103-BB65-B7ADD646B462}" type="slidenum">
              <a:rPr lang="en-US" smtClean="0"/>
              <a:pPr/>
              <a:t>13</a:t>
            </a:fld>
            <a:endParaRPr lang="en-US"/>
          </a:p>
        </p:txBody>
      </p:sp>
      <p:pic>
        <p:nvPicPr>
          <p:cNvPr id="4" name="Picture 3" descr="DSC_0958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7693" r="22521" b="10794"/>
          <a:stretch/>
        </p:blipFill>
        <p:spPr>
          <a:xfrm>
            <a:off x="6629400" y="1600200"/>
            <a:ext cx="2175355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35561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274638"/>
            <a:ext cx="7239000" cy="1096895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US" sz="2800" b="1" dirty="0" smtClean="0"/>
              <a:t>Results obtained through cooperation</a:t>
            </a:r>
            <a:endParaRPr lang="pt-PT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600201"/>
            <a:ext cx="4648200" cy="43434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US" sz="2200" dirty="0" smtClean="0"/>
              <a:t>The voters now have voter cards with biometric data;</a:t>
            </a:r>
          </a:p>
          <a:p>
            <a:endParaRPr lang="en-US" sz="2200" dirty="0" smtClean="0"/>
          </a:p>
          <a:p>
            <a:r>
              <a:rPr lang="en-US" sz="2200" dirty="0" smtClean="0"/>
              <a:t>The results of the voter registration were agreed by the military, political parties and civil society organizations in Guinea-Bissau;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2DEE7-75BC-4103-BB65-B7ADD646B462}" type="slidenum">
              <a:rPr lang="en-US" smtClean="0"/>
              <a:pPr/>
              <a:t>14</a:t>
            </a:fld>
            <a:endParaRPr lang="en-US"/>
          </a:p>
        </p:txBody>
      </p:sp>
      <p:pic>
        <p:nvPicPr>
          <p:cNvPr id="4" name="Picture 3" descr="DSC_0045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111" r="40520"/>
          <a:stretch/>
        </p:blipFill>
        <p:spPr>
          <a:xfrm>
            <a:off x="6400800" y="1600200"/>
            <a:ext cx="2434642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09334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274638"/>
            <a:ext cx="7239000" cy="1096895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US" sz="2800" b="1" dirty="0" smtClean="0"/>
              <a:t>Support for the electoral process</a:t>
            </a:r>
            <a:endParaRPr lang="en-US" sz="2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600201"/>
            <a:ext cx="4648200" cy="43434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US" sz="2200" dirty="0" smtClean="0"/>
              <a:t>Following the success of the voter registration process, Guinea Bissau's authorities requested support for the organization of the electoral processes that would take place during 2014;</a:t>
            </a:r>
          </a:p>
          <a:p>
            <a:endParaRPr lang="en-US" sz="2200" dirty="0" smtClean="0"/>
          </a:p>
          <a:p>
            <a:r>
              <a:rPr lang="en-US" sz="2200" dirty="0" smtClean="0"/>
              <a:t>The Government of Timor-Leste agreed to support the election processes of the President and the National People's Assembly;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2DEE7-75BC-4103-BB65-B7ADD646B462}" type="slidenum">
              <a:rPr lang="en-US" smtClean="0"/>
              <a:pPr/>
              <a:t>15</a:t>
            </a:fld>
            <a:endParaRPr lang="en-US"/>
          </a:p>
        </p:txBody>
      </p:sp>
      <p:pic>
        <p:nvPicPr>
          <p:cNvPr id="4" name="Picture 3" descr="1908356_322210351263232_8511876231626430844_n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702" r="29316"/>
          <a:stretch/>
        </p:blipFill>
        <p:spPr>
          <a:xfrm>
            <a:off x="6399546" y="1581626"/>
            <a:ext cx="2423535" cy="4361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82680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274638"/>
            <a:ext cx="7239000" cy="1096895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US" sz="2800" b="1" dirty="0" smtClean="0"/>
              <a:t>Support for the electoral process</a:t>
            </a:r>
            <a:endParaRPr lang="pt-PT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600201"/>
            <a:ext cx="4648200" cy="43434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US" sz="2400" dirty="0" smtClean="0"/>
              <a:t>The following interventions were carried out in support of electoral processes:</a:t>
            </a:r>
          </a:p>
          <a:p>
            <a:pPr lvl="1"/>
            <a:r>
              <a:rPr lang="en-US" sz="2000" dirty="0" smtClean="0"/>
              <a:t>Granting a donation of US $ 200,000.00 to the Government of Guinea-Bissau to finance the activities of the National Election Commission;</a:t>
            </a:r>
          </a:p>
          <a:p>
            <a:pPr lvl="1"/>
            <a:r>
              <a:rPr lang="en-US" sz="2000" dirty="0" smtClean="0"/>
              <a:t>Continuation of technical assistance activities to the Electoral Administration;</a:t>
            </a:r>
            <a:endParaRPr lang="en-US" sz="20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2DEE7-75BC-4103-BB65-B7ADD646B462}" type="slidenum">
              <a:rPr lang="en-US" smtClean="0"/>
              <a:pPr/>
              <a:t>16</a:t>
            </a:fld>
            <a:endParaRPr lang="en-US"/>
          </a:p>
        </p:txBody>
      </p:sp>
      <p:pic>
        <p:nvPicPr>
          <p:cNvPr id="7" name="Picture 6" descr="20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450" r="23070"/>
          <a:stretch/>
        </p:blipFill>
        <p:spPr>
          <a:xfrm>
            <a:off x="6437003" y="1600200"/>
            <a:ext cx="2402197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07089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274638"/>
            <a:ext cx="7239000" cy="1096895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US" sz="2800" b="1" dirty="0" smtClean="0"/>
              <a:t>Support for the electoral process</a:t>
            </a:r>
            <a:endParaRPr lang="pt-PT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600201"/>
            <a:ext cx="4648200" cy="43434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1"/>
            <a:r>
              <a:rPr lang="en-US" sz="2200" dirty="0" smtClean="0"/>
              <a:t>Carrying out the donation of transport vehicles to the Electoral Administration bodies and to the armed and security forces;</a:t>
            </a:r>
          </a:p>
          <a:p>
            <a:pPr marL="457200" lvl="1" indent="0">
              <a:buNone/>
            </a:pPr>
            <a:endParaRPr lang="pt-PT" sz="24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2DEE7-75BC-4103-BB65-B7ADD646B462}" type="slidenum">
              <a:rPr lang="en-US" smtClean="0"/>
              <a:pPr/>
              <a:t>17</a:t>
            </a:fld>
            <a:endParaRPr lang="en-US"/>
          </a:p>
        </p:txBody>
      </p:sp>
      <p:pic>
        <p:nvPicPr>
          <p:cNvPr id="6" name="image201.jpeg"/>
          <p:cNvPicPr/>
          <p:nvPr/>
        </p:nvPicPr>
        <p:blipFill>
          <a:blip r:embed="rId2" cstate="print"/>
          <a:srcRect l="50337" r="12202"/>
          <a:stretch>
            <a:fillRect/>
          </a:stretch>
        </p:blipFill>
        <p:spPr>
          <a:xfrm>
            <a:off x="6400800" y="1600200"/>
            <a:ext cx="2438400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63878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274638"/>
            <a:ext cx="7239000" cy="1096895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US" sz="2800" b="1" dirty="0" smtClean="0"/>
              <a:t>Support for the electoral process</a:t>
            </a:r>
            <a:endParaRPr lang="pt-PT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600201"/>
            <a:ext cx="4648200" cy="43434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US" sz="2200" dirty="0" smtClean="0"/>
              <a:t>Donations have been made to various non-governmental organizations in charge of implementing programs to protect vulnerable groups;</a:t>
            </a:r>
          </a:p>
          <a:p>
            <a:endParaRPr lang="en-US" sz="2200" dirty="0" smtClean="0"/>
          </a:p>
          <a:p>
            <a:r>
              <a:rPr lang="en-US" sz="2200" dirty="0" smtClean="0"/>
              <a:t>Election observation missions were sent to the venues where electoral events took place;</a:t>
            </a:r>
            <a:endParaRPr lang="pt-PT" sz="2200" dirty="0"/>
          </a:p>
          <a:p>
            <a:pPr marL="457200" lvl="1" indent="0">
              <a:buNone/>
            </a:pPr>
            <a:endParaRPr lang="pt-PT" sz="24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2DEE7-75BC-4103-BB65-B7ADD646B462}" type="slidenum">
              <a:rPr lang="en-US" smtClean="0"/>
              <a:pPr/>
              <a:t>18</a:t>
            </a:fld>
            <a:endParaRPr lang="en-US"/>
          </a:p>
        </p:txBody>
      </p:sp>
      <p:pic>
        <p:nvPicPr>
          <p:cNvPr id="6" name="Picture 5" descr="15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7611"/>
          <a:stretch/>
        </p:blipFill>
        <p:spPr>
          <a:xfrm>
            <a:off x="6399547" y="1600200"/>
            <a:ext cx="2454865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88945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274638"/>
            <a:ext cx="7239000" cy="1096895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US" sz="2800" b="1" dirty="0" smtClean="0"/>
              <a:t>Results achieved with the support</a:t>
            </a:r>
            <a:br>
              <a:rPr lang="en-US" sz="2800" b="1" dirty="0" smtClean="0"/>
            </a:br>
            <a:r>
              <a:rPr lang="en-US" sz="2800" b="1" dirty="0" smtClean="0"/>
              <a:t>given to the electoral processes</a:t>
            </a:r>
            <a:endParaRPr lang="en-US" sz="2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600201"/>
            <a:ext cx="4648200" cy="43434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US" sz="2200" dirty="0" smtClean="0"/>
              <a:t>The elections for the President of and for the National People's Assembly were held in a free and fair manner and no episodes of violence in Guinea-Bissau related to them were identified;</a:t>
            </a:r>
          </a:p>
          <a:p>
            <a:endParaRPr lang="en-US" sz="2200" dirty="0" smtClean="0"/>
          </a:p>
          <a:p>
            <a:r>
              <a:rPr lang="en-US" sz="2200" dirty="0" smtClean="0"/>
              <a:t>The bodies of sovereignty were sworn in and began office being recognized as holders of democratic legitimacy;</a:t>
            </a:r>
          </a:p>
          <a:p>
            <a:pPr lvl="1"/>
            <a:endParaRPr lang="pt-PT" sz="2100" dirty="0"/>
          </a:p>
          <a:p>
            <a:pPr marL="457200" lvl="1" indent="0">
              <a:buNone/>
            </a:pPr>
            <a:endParaRPr lang="pt-PT" sz="21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2DEE7-75BC-4103-BB65-B7ADD646B462}" type="slidenum">
              <a:rPr lang="en-US" smtClean="0"/>
              <a:pPr/>
              <a:t>19</a:t>
            </a:fld>
            <a:endParaRPr lang="en-US" dirty="0"/>
          </a:p>
        </p:txBody>
      </p:sp>
      <p:pic>
        <p:nvPicPr>
          <p:cNvPr id="4" name="Picture 3" descr="92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5551" r="5176"/>
          <a:stretch/>
        </p:blipFill>
        <p:spPr>
          <a:xfrm>
            <a:off x="6564794" y="1600200"/>
            <a:ext cx="2274406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40182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274638"/>
            <a:ext cx="7239000" cy="1096895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US" sz="2800" b="1" dirty="0" smtClean="0"/>
              <a:t>Commitment at the international level</a:t>
            </a:r>
            <a:endParaRPr lang="en-US" sz="2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600201"/>
            <a:ext cx="4648200" cy="43434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r>
              <a:rPr lang="en-US" sz="2400" dirty="0" smtClean="0"/>
              <a:t>The Democratic Republic of Timor-Leste is absolutely committed to the ideal of helping fragile </a:t>
            </a:r>
            <a:r>
              <a:rPr lang="en-US" sz="2400" dirty="0" smtClean="0"/>
              <a:t>states in </a:t>
            </a:r>
            <a:r>
              <a:rPr lang="en-US" sz="2400" dirty="0" smtClean="0"/>
              <a:t>their respective national stabilization and reconstruction processes;</a:t>
            </a:r>
          </a:p>
          <a:p>
            <a:endParaRPr lang="en-US" sz="2400" dirty="0" smtClean="0"/>
          </a:p>
          <a:p>
            <a:r>
              <a:rPr lang="en-US" sz="2400" dirty="0" smtClean="0"/>
              <a:t>Between 2013 and 2015, the Democratic Republic of Timor-Leste undertook three cooperation programs in the electoral field with the Republic of Guinea-Bissau, the Democratic Republic of São Tomé and Príncipe and the Central African Republic.</a:t>
            </a:r>
          </a:p>
          <a:p>
            <a:pPr marL="0" indent="0" algn="just">
              <a:buNone/>
            </a:pPr>
            <a:endParaRPr lang="pt-PT" sz="2400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2DEE7-75BC-4103-BB65-B7ADD646B462}" type="slidenum">
              <a:rPr lang="en-US" smtClean="0"/>
              <a:pPr/>
              <a:t>2</a:t>
            </a:fld>
            <a:endParaRPr lang="en-US"/>
          </a:p>
        </p:txBody>
      </p:sp>
      <p:pic>
        <p:nvPicPr>
          <p:cNvPr id="4" name="Picture 3" descr="11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652" t="383" r="21121" b="-383"/>
          <a:stretch/>
        </p:blipFill>
        <p:spPr>
          <a:xfrm>
            <a:off x="6400800" y="1600200"/>
            <a:ext cx="2456223" cy="436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274638"/>
            <a:ext cx="7239000" cy="1096895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US" sz="2800" b="1" dirty="0" smtClean="0"/>
              <a:t>Results achieved with the support</a:t>
            </a:r>
            <a:br>
              <a:rPr lang="en-US" sz="2800" b="1" dirty="0" smtClean="0"/>
            </a:br>
            <a:r>
              <a:rPr lang="en-US" sz="2800" b="1" dirty="0" smtClean="0"/>
              <a:t>given to the electoral processes</a:t>
            </a:r>
            <a:endParaRPr lang="pt-PT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600201"/>
            <a:ext cx="4648200" cy="43434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US" sz="2200" dirty="0" smtClean="0"/>
              <a:t>The military accepted the election results and returned the power to the bodies of sovereignty legitimized by the popular vote;</a:t>
            </a:r>
          </a:p>
          <a:p>
            <a:r>
              <a:rPr lang="en-US" sz="2200" dirty="0" smtClean="0"/>
              <a:t>Guinea-Bissau has been brought closer to the international community;</a:t>
            </a:r>
          </a:p>
          <a:p>
            <a:r>
              <a:rPr lang="en-US" sz="2200" dirty="0" smtClean="0"/>
              <a:t>Since 2014, no military coup has been carried out and there is no news of the military forces conditioning the political activity.</a:t>
            </a:r>
          </a:p>
          <a:p>
            <a:pPr lvl="1"/>
            <a:endParaRPr lang="pt-PT" sz="2400" dirty="0"/>
          </a:p>
          <a:p>
            <a:pPr marL="457200" lvl="1" indent="0">
              <a:buNone/>
            </a:pPr>
            <a:endParaRPr lang="pt-PT" sz="24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2DEE7-75BC-4103-BB65-B7ADD646B462}" type="slidenum">
              <a:rPr lang="en-US" smtClean="0"/>
              <a:pPr/>
              <a:t>20</a:t>
            </a:fld>
            <a:endParaRPr lang="en-US" dirty="0"/>
          </a:p>
        </p:txBody>
      </p:sp>
      <p:pic>
        <p:nvPicPr>
          <p:cNvPr id="7" name="Picture 6" descr="DSC_2028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3000"/>
          <a:stretch/>
        </p:blipFill>
        <p:spPr>
          <a:xfrm rot="16200000">
            <a:off x="5412486" y="2512314"/>
            <a:ext cx="4343400" cy="2519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71466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2DEE7-75BC-4103-BB65-B7ADD646B462}" type="slidenum">
              <a:rPr lang="en-US" smtClean="0"/>
              <a:pPr/>
              <a:t>21</a:t>
            </a:fld>
            <a:endParaRPr lang="en-US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276600" y="2819400"/>
            <a:ext cx="5486400" cy="147002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PT" sz="3600" b="1" dirty="0" smtClean="0"/>
              <a:t>Obrigado</a:t>
            </a:r>
            <a:endParaRPr lang="pt-PT" sz="3600" dirty="0"/>
          </a:p>
        </p:txBody>
      </p:sp>
    </p:spTree>
    <p:extLst>
      <p:ext uri="{BB962C8B-B14F-4D97-AF65-F5344CB8AC3E}">
        <p14:creationId xmlns:p14="http://schemas.microsoft.com/office/powerpoint/2010/main" xmlns="" val="2522268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274638"/>
            <a:ext cx="7239000" cy="1096895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US" sz="2600" b="1" dirty="0" smtClean="0"/>
              <a:t>Reasons to cooperate with Guinea-Bissau, S. Tomé and Príncipe and the Central African Republic</a:t>
            </a:r>
            <a:endParaRPr lang="en-US" sz="2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600201"/>
            <a:ext cx="4648200" cy="43434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r>
              <a:rPr lang="en-US" sz="2400" dirty="0" smtClean="0"/>
              <a:t>The three states are members of the  g7 + initiative that Timor-Leste has been promoting with great commitment;</a:t>
            </a:r>
          </a:p>
          <a:p>
            <a:r>
              <a:rPr lang="en-US" sz="2400" dirty="0" smtClean="0"/>
              <a:t>Guinea-Bissau and São Tomé and Príncipe are Portuguese-speaking countries with whose peoples Timor-Leste maintains close relations of friendship which have resulted from the support provided by these countries in defending the right to self-determination of the Timorese people during the period of Indonesia’s military occupation;</a:t>
            </a:r>
          </a:p>
          <a:p>
            <a:r>
              <a:rPr lang="en-US" sz="2400" dirty="0" smtClean="0"/>
              <a:t>The three countries requested support in the electoral field;</a:t>
            </a:r>
            <a:endParaRPr lang="en-US" sz="24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2DEE7-75BC-4103-BB65-B7ADD646B462}" type="slidenum">
              <a:rPr lang="en-US" smtClean="0"/>
              <a:pPr/>
              <a:t>3</a:t>
            </a:fld>
            <a:endParaRPr lang="en-US"/>
          </a:p>
        </p:txBody>
      </p:sp>
      <p:pic>
        <p:nvPicPr>
          <p:cNvPr id="4" name="Picture 3" descr="DSC_1630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38900" y="1600200"/>
            <a:ext cx="2400300" cy="1600200"/>
          </a:xfrm>
          <a:prstGeom prst="rect">
            <a:avLst/>
          </a:prstGeom>
        </p:spPr>
      </p:pic>
      <p:pic>
        <p:nvPicPr>
          <p:cNvPr id="8" name="Picture 7" descr="DSC_1475.jp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961"/>
          <a:stretch/>
        </p:blipFill>
        <p:spPr>
          <a:xfrm>
            <a:off x="6466383" y="4038600"/>
            <a:ext cx="2372816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04443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274638"/>
            <a:ext cx="7239000" cy="1096895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US" sz="2800" b="1" dirty="0" smtClean="0"/>
              <a:t>Reasons to cooperate in the electoral field</a:t>
            </a:r>
            <a:endParaRPr lang="en-US" sz="2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600201"/>
            <a:ext cx="4648200" cy="43434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US" sz="2400" dirty="0" smtClean="0"/>
              <a:t>The suitability of the electoral processes carried out in Timor-Leste since 2002 is a fundamental pillar of the process of building the democratic constitutional state desired by all Timorese, which is provided for in the Constitution;</a:t>
            </a:r>
          </a:p>
          <a:p>
            <a:r>
              <a:rPr lang="en-US" sz="2400" dirty="0" smtClean="0"/>
              <a:t>Over the course of ten years, Timor-Leste was able to:</a:t>
            </a:r>
            <a:endParaRPr lang="en-US" sz="24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2DEE7-75BC-4103-BB65-B7ADD646B462}" type="slidenum">
              <a:rPr lang="en-US" smtClean="0"/>
              <a:pPr/>
              <a:t>4</a:t>
            </a:fld>
            <a:endParaRPr lang="en-US"/>
          </a:p>
        </p:txBody>
      </p:sp>
      <p:pic>
        <p:nvPicPr>
          <p:cNvPr id="7" name="Picture 6" descr="DSC_0128_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4171" r="30197"/>
          <a:stretch/>
        </p:blipFill>
        <p:spPr>
          <a:xfrm>
            <a:off x="6458620" y="1600200"/>
            <a:ext cx="2321507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19793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274638"/>
            <a:ext cx="7239000" cy="1096895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US" sz="2800" b="1" dirty="0" smtClean="0"/>
              <a:t>Reasons to cooperate in the electoral field</a:t>
            </a:r>
            <a:endParaRPr lang="en-US" sz="2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600201"/>
            <a:ext cx="4648200" cy="43434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US" sz="2000" dirty="0" smtClean="0"/>
              <a:t>Approve and create an appropriate legal framework for holding free and fair elections;</a:t>
            </a:r>
          </a:p>
          <a:p>
            <a:r>
              <a:rPr lang="en-US" sz="2000" dirty="0" smtClean="0"/>
              <a:t>Create Electoral Administration bodies that have progressively been able to organize and hold elections without dependence on international technical assistance;</a:t>
            </a:r>
          </a:p>
          <a:p>
            <a:r>
              <a:rPr lang="en-US" sz="2000" dirty="0" smtClean="0"/>
              <a:t>Create a body of electoral technicians capable not only of organizing and conducting electoral processes, but also of transmitting knowledge and generating skills in this field;</a:t>
            </a:r>
            <a:endParaRPr lang="en-US" sz="20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2DEE7-75BC-4103-BB65-B7ADD646B462}" type="slidenum">
              <a:rPr lang="en-US" smtClean="0"/>
              <a:pPr/>
              <a:t>5</a:t>
            </a:fld>
            <a:endParaRPr lang="en-US"/>
          </a:p>
        </p:txBody>
      </p:sp>
      <p:pic>
        <p:nvPicPr>
          <p:cNvPr id="4" name="Picture 3" descr="DSC_0225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8241" r="18136"/>
          <a:stretch/>
        </p:blipFill>
        <p:spPr>
          <a:xfrm>
            <a:off x="6629400" y="1600200"/>
            <a:ext cx="2190550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61067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274638"/>
            <a:ext cx="7239000" cy="1096895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US" sz="2800" b="1" dirty="0" smtClean="0"/>
              <a:t>Contextualization of the support granted to Guinea-Bissau</a:t>
            </a:r>
            <a:endParaRPr lang="en-US" sz="2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600201"/>
            <a:ext cx="4648200" cy="43434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US" sz="2200" dirty="0" smtClean="0"/>
              <a:t>During the second round of the presidential elections, Guinea-Bissau suffered a military coup;</a:t>
            </a:r>
          </a:p>
          <a:p>
            <a:endParaRPr lang="en-US" sz="2200" dirty="0" smtClean="0"/>
          </a:p>
          <a:p>
            <a:r>
              <a:rPr lang="en-US" sz="2200" dirty="0" smtClean="0"/>
              <a:t>Following the military coup, a Transitional President and a Transitional Government were appointed, whose legitimacy has always been contested by the International Community;</a:t>
            </a:r>
            <a:endParaRPr lang="en-US" sz="22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2DEE7-75BC-4103-BB65-B7ADD646B462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4" name="Picture 3" descr="DSC_2031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831" r="19417" b="13738"/>
          <a:stretch/>
        </p:blipFill>
        <p:spPr>
          <a:xfrm>
            <a:off x="6833516" y="1600200"/>
            <a:ext cx="2005684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8627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274638"/>
            <a:ext cx="7239000" cy="1096895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US" sz="2800" b="1" dirty="0" smtClean="0"/>
              <a:t>Contextualization of the support granted to Guinea-Bissau</a:t>
            </a:r>
            <a:endParaRPr lang="en-US" sz="2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600201"/>
            <a:ext cx="4648200" cy="43434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US" sz="2200" dirty="0" smtClean="0"/>
              <a:t>The International Community has embarked on a strategy of isolation of Guinea-Bissau as a form of pressure for the restoration of constitutional order;</a:t>
            </a:r>
          </a:p>
          <a:p>
            <a:endParaRPr lang="en-US" sz="2200" dirty="0" smtClean="0"/>
          </a:p>
          <a:p>
            <a:r>
              <a:rPr lang="en-US" sz="2200" dirty="0" smtClean="0"/>
              <a:t>In 2013, the Guinea-Bissau Authorities (transitional) expressed their intention to call free and fair elections with a view to restoring constitutional order in the country;</a:t>
            </a:r>
            <a:endParaRPr lang="en-US" sz="22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2DEE7-75BC-4103-BB65-B7ADD646B462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4" name="Picture 3" descr="DSC_2009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5053" b="9702"/>
          <a:stretch/>
        </p:blipFill>
        <p:spPr>
          <a:xfrm>
            <a:off x="6317716" y="1600200"/>
            <a:ext cx="2521484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45504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274638"/>
            <a:ext cx="7239000" cy="1096895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pt-PT" sz="2800" b="1" dirty="0" smtClean="0"/>
              <a:t>Costs</a:t>
            </a:r>
            <a:endParaRPr lang="pt-PT" sz="28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217982483"/>
              </p:ext>
            </p:extLst>
          </p:nvPr>
        </p:nvGraphicFramePr>
        <p:xfrm>
          <a:off x="1600200" y="1600200"/>
          <a:ext cx="7239000" cy="2743199"/>
        </p:xfrm>
        <a:graphic>
          <a:graphicData uri="http://schemas.openxmlformats.org/drawingml/2006/table">
            <a:tbl>
              <a:tblPr firstRow="1" bandRow="1">
                <a:tableStyleId>{68D230F3-CF80-4859-8CE7-A43EE81993B5}</a:tableStyleId>
              </a:tblPr>
              <a:tblGrid>
                <a:gridCol w="4267200"/>
                <a:gridCol w="2971800"/>
              </a:tblGrid>
              <a:tr h="736226">
                <a:tc>
                  <a:txBody>
                    <a:bodyPr/>
                    <a:lstStyle/>
                    <a:p>
                      <a:r>
                        <a:rPr lang="en-US" sz="2400" b="1" dirty="0" smtClean="0"/>
                        <a:t>Cost estimated by PNUD</a:t>
                      </a:r>
                      <a:endParaRPr lang="en-US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b="0" baseline="0" dirty="0" smtClean="0"/>
                        <a:t>€ 30.000.000,00 / </a:t>
                      </a:r>
                    </a:p>
                    <a:p>
                      <a:r>
                        <a:rPr lang="en-US" b="0" baseline="0" dirty="0" smtClean="0"/>
                        <a:t>€ 40.000.000,00</a:t>
                      </a:r>
                      <a:endParaRPr lang="en-US" b="0" dirty="0"/>
                    </a:p>
                  </a:txBody>
                  <a:tcPr anchor="ctr"/>
                </a:tc>
              </a:tr>
              <a:tr h="1270747">
                <a:tc>
                  <a:txBody>
                    <a:bodyPr/>
                    <a:lstStyle/>
                    <a:p>
                      <a:r>
                        <a:rPr lang="en-US" sz="2400" b="1" dirty="0" smtClean="0"/>
                        <a:t>Cost estimated by Guinea-Bissau</a:t>
                      </a:r>
                      <a:r>
                        <a:rPr lang="en-US" sz="2400" b="1" baseline="0" dirty="0" smtClean="0"/>
                        <a:t> Government</a:t>
                      </a:r>
                      <a:endParaRPr lang="en-US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b="0" dirty="0" smtClean="0"/>
                        <a:t>€</a:t>
                      </a:r>
                      <a:r>
                        <a:rPr lang="en-US" b="0" baseline="0" dirty="0" smtClean="0"/>
                        <a:t> 19.468.040,69</a:t>
                      </a:r>
                      <a:endParaRPr lang="en-US" b="0" dirty="0"/>
                    </a:p>
                  </a:txBody>
                  <a:tcPr anchor="ctr"/>
                </a:tc>
              </a:tr>
              <a:tr h="736226">
                <a:tc>
                  <a:txBody>
                    <a:bodyPr/>
                    <a:lstStyle/>
                    <a:p>
                      <a:r>
                        <a:rPr lang="en-US" sz="2400" b="1" dirty="0" smtClean="0"/>
                        <a:t>Grant of </a:t>
                      </a:r>
                      <a:r>
                        <a:rPr lang="en-US" sz="2400" b="1" baseline="0" dirty="0" smtClean="0"/>
                        <a:t>Timor-Leste</a:t>
                      </a:r>
                      <a:endParaRPr lang="en-US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b="0" dirty="0" smtClean="0"/>
                        <a:t>$</a:t>
                      </a:r>
                      <a:r>
                        <a:rPr lang="en-US" b="0" baseline="0" dirty="0" smtClean="0"/>
                        <a:t> 6,000,000.00</a:t>
                      </a:r>
                      <a:endParaRPr lang="en-US" b="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2DEE7-75BC-4103-BB65-B7ADD646B462}" type="slidenum">
              <a:rPr lang="en-US" smtClean="0"/>
              <a:pPr/>
              <a:t>8</a:t>
            </a:fld>
            <a:endParaRPr lang="en-US"/>
          </a:p>
        </p:txBody>
      </p:sp>
      <p:pic>
        <p:nvPicPr>
          <p:cNvPr id="6" name="Picture 5" descr="IMG_4802.JP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2418" b="17880"/>
          <a:stretch/>
        </p:blipFill>
        <p:spPr>
          <a:xfrm>
            <a:off x="2209800" y="4453720"/>
            <a:ext cx="5029200" cy="2251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49402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274638"/>
            <a:ext cx="7239000" cy="1096895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US" sz="2800" b="1" dirty="0" smtClean="0"/>
              <a:t>Actions undertaken by</a:t>
            </a:r>
            <a:br>
              <a:rPr lang="en-US" sz="2800" b="1" dirty="0" smtClean="0"/>
            </a:br>
            <a:r>
              <a:rPr lang="en-US" sz="2800" b="1" dirty="0" smtClean="0"/>
              <a:t>the Government of Timor-Leste</a:t>
            </a:r>
            <a:endParaRPr lang="en-US" sz="2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600201"/>
            <a:ext cx="4648200" cy="43434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US" sz="2400" dirty="0" smtClean="0"/>
              <a:t>Establishment of dialogue with the Transitional President, with the Transitional Government and with all the political and social forces representing the Guinean People;</a:t>
            </a:r>
          </a:p>
          <a:p>
            <a:pPr lvl="1"/>
            <a:r>
              <a:rPr lang="en-US" sz="2000" dirty="0" smtClean="0"/>
              <a:t>Timorese historical leaders used their personal and military influence to motivate the Guinean military to return to the barracks and to accept the restoration of constitutional order;</a:t>
            </a:r>
            <a:endParaRPr lang="en-US" sz="20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2DEE7-75BC-4103-BB65-B7ADD646B462}" type="slidenum">
              <a:rPr lang="en-US" smtClean="0"/>
              <a:pPr/>
              <a:t>9</a:t>
            </a:fld>
            <a:endParaRPr lang="en-US"/>
          </a:p>
        </p:txBody>
      </p:sp>
      <p:pic>
        <p:nvPicPr>
          <p:cNvPr id="4" name="Picture 3" descr="DSC_1961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703"/>
          <a:stretch/>
        </p:blipFill>
        <p:spPr>
          <a:xfrm>
            <a:off x="6362245" y="1600200"/>
            <a:ext cx="2527755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45123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2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2994</TotalTime>
  <Words>1026</Words>
  <Application>Microsoft Macintosh PowerPoint</Application>
  <PresentationFormat>On-screen Show (4:3)</PresentationFormat>
  <Paragraphs>102</Paragraphs>
  <Slides>21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21</vt:i4>
      </vt:variant>
    </vt:vector>
  </HeadingPairs>
  <TitlesOfParts>
    <vt:vector size="24" baseType="lpstr">
      <vt:lpstr>Custom Design</vt:lpstr>
      <vt:lpstr>1_Custom Design</vt:lpstr>
      <vt:lpstr>2_Custom Design</vt:lpstr>
      <vt:lpstr>Slide 1</vt:lpstr>
      <vt:lpstr>Commitment at the international level</vt:lpstr>
      <vt:lpstr>Reasons to cooperate with Guinea-Bissau, S. Tomé and Príncipe and the Central African Republic</vt:lpstr>
      <vt:lpstr>Reasons to cooperate in the electoral field</vt:lpstr>
      <vt:lpstr>Reasons to cooperate in the electoral field</vt:lpstr>
      <vt:lpstr>Contextualization of the support granted to Guinea-Bissau</vt:lpstr>
      <vt:lpstr>Contextualization of the support granted to Guinea-Bissau</vt:lpstr>
      <vt:lpstr>Costs</vt:lpstr>
      <vt:lpstr>Actions undertaken by the Government of Timor-Leste</vt:lpstr>
      <vt:lpstr>Actions undertaken by the Government of Timor-Leste</vt:lpstr>
      <vt:lpstr>Actions undertaken by the Government of Timor-Leste</vt:lpstr>
      <vt:lpstr>Actions undertaken by the Government of Timor-Leste</vt:lpstr>
      <vt:lpstr>Results obtained through cooperation</vt:lpstr>
      <vt:lpstr>Results obtained through cooperation</vt:lpstr>
      <vt:lpstr>Support for the electoral process</vt:lpstr>
      <vt:lpstr>Support for the electoral process</vt:lpstr>
      <vt:lpstr>Support for the electoral process</vt:lpstr>
      <vt:lpstr>Support for the electoral process</vt:lpstr>
      <vt:lpstr>Results achieved with the support given to the electoral processes</vt:lpstr>
      <vt:lpstr>Results achieved with the support given to the electoral processes</vt:lpstr>
      <vt:lpstr>Slide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Projecto de Resolução</dc:title>
  <dc:creator>SEDA</dc:creator>
  <cp:lastModifiedBy>SEDA</cp:lastModifiedBy>
  <cp:revision>136</cp:revision>
  <dcterms:created xsi:type="dcterms:W3CDTF">2014-03-10T02:38:29Z</dcterms:created>
  <dcterms:modified xsi:type="dcterms:W3CDTF">2017-05-23T00:06:48Z</dcterms:modified>
</cp:coreProperties>
</file>