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25"/>
  </p:notesMasterIdLst>
  <p:handoutMasterIdLst>
    <p:handoutMasterId r:id="rId26"/>
  </p:handoutMasterIdLst>
  <p:sldIdLst>
    <p:sldId id="259" r:id="rId4"/>
    <p:sldId id="257" r:id="rId5"/>
    <p:sldId id="261" r:id="rId6"/>
    <p:sldId id="262" r:id="rId7"/>
    <p:sldId id="280" r:id="rId8"/>
    <p:sldId id="263" r:id="rId9"/>
    <p:sldId id="281" r:id="rId10"/>
    <p:sldId id="265" r:id="rId11"/>
    <p:sldId id="267" r:id="rId12"/>
    <p:sldId id="268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2" r:id="rId24"/>
  </p:sldIdLst>
  <p:sldSz cx="9144000" cy="6858000" type="screen4x3"/>
  <p:notesSz cx="7077075" cy="90281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Default Section" id="{BEF31DDB-4B5A-9A41-BCAB-71DA564001C9}">
          <p14:sldIdLst>
            <p14:sldId id="259"/>
          </p14:sldIdLst>
        </p14:section>
        <p14:section name="Conteúdo" id="{BEACCC06-160B-7A47-8E92-B85CF8CDD5FB}">
          <p14:sldIdLst>
            <p14:sldId id="257"/>
            <p14:sldId id="261"/>
            <p14:sldId id="262"/>
            <p14:sldId id="280"/>
            <p14:sldId id="263"/>
            <p14:sldId id="281"/>
            <p14:sldId id="265"/>
            <p14:sldId id="267"/>
            <p14:sldId id="268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  <p14:sldId id="279"/>
            <p14:sldId id="282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1" autoAdjust="0"/>
    <p:restoredTop sz="94638" autoAdjust="0"/>
  </p:normalViewPr>
  <p:slideViewPr>
    <p:cSldViewPr>
      <p:cViewPr>
        <p:scale>
          <a:sx n="76" d="100"/>
          <a:sy n="76" d="100"/>
        </p:scale>
        <p:origin x="-1794" y="-3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72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3904" y="-112"/>
      </p:cViewPr>
      <p:guideLst>
        <p:guide orient="horz" pos="2843"/>
        <p:guide pos="222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7050" cy="4508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08438" y="0"/>
            <a:ext cx="3067050" cy="4508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104F77-A5B8-45DA-9B3B-6B25720C6FE7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575675"/>
            <a:ext cx="3067050" cy="4508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08438" y="8575675"/>
            <a:ext cx="3067050" cy="4508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0F8F89-9ADE-425B-AEB3-A1A51C52F7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534898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5140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705" y="0"/>
            <a:ext cx="3066733" cy="45140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745AB4-D62D-4026-813F-AD11074D9D1E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82700" y="677863"/>
            <a:ext cx="4511675" cy="3384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7708" y="4288354"/>
            <a:ext cx="5661660" cy="40626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75140"/>
            <a:ext cx="3066733" cy="4514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705" y="8575140"/>
            <a:ext cx="3066733" cy="4514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21FADD-260F-423D-BFB5-2A2E217217D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6086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47738" y="703263"/>
            <a:ext cx="4511675" cy="33845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21FADD-260F-423D-BFB5-2A2E217217D5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44347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96592-E7DB-4053-864B-5DA18C43B1E9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4F4D9-21A3-47F8-9E06-C8F1B7B8BC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96592-E7DB-4053-864B-5DA18C43B1E9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4F4D9-21A3-47F8-9E06-C8F1B7B8BC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96592-E7DB-4053-864B-5DA18C43B1E9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4F4D9-21A3-47F8-9E06-C8F1B7B8BC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5DD0F-79A3-AF4D-A4DE-2606D9E3958A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58CF3-44C5-3343-B5DE-5BDDF65922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020739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5DD0F-79A3-AF4D-A4DE-2606D9E3958A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58CF3-44C5-3343-B5DE-5BDDF65922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092717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5DD0F-79A3-AF4D-A4DE-2606D9E3958A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58CF3-44C5-3343-B5DE-5BDDF65922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4555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5DD0F-79A3-AF4D-A4DE-2606D9E3958A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58CF3-44C5-3343-B5DE-5BDDF65922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643044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5DD0F-79A3-AF4D-A4DE-2606D9E3958A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58CF3-44C5-3343-B5DE-5BDDF65922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443396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5DD0F-79A3-AF4D-A4DE-2606D9E3958A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58CF3-44C5-3343-B5DE-5BDDF65922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034106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5DD0F-79A3-AF4D-A4DE-2606D9E3958A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58CF3-44C5-3343-B5DE-5BDDF65922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869881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5DD0F-79A3-AF4D-A4DE-2606D9E3958A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58CF3-44C5-3343-B5DE-5BDDF65922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31881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96592-E7DB-4053-864B-5DA18C43B1E9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4F4D9-21A3-47F8-9E06-C8F1B7B8BC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5DD0F-79A3-AF4D-A4DE-2606D9E3958A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58CF3-44C5-3343-B5DE-5BDDF65922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465320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5DD0F-79A3-AF4D-A4DE-2606D9E3958A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58CF3-44C5-3343-B5DE-5BDDF65922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282674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5DD0F-79A3-AF4D-A4DE-2606D9E3958A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58CF3-44C5-3343-B5DE-5BDDF65922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590951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19488D0-DE48-254C-824A-4BA989CD6683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304CE8-E868-0447-B6F9-337D038912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50904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19488D0-DE48-254C-824A-4BA989CD6683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304CE8-E868-0447-B6F9-337D038912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065051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19488D0-DE48-254C-824A-4BA989CD6683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304CE8-E868-0447-B6F9-337D038912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169804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19488D0-DE48-254C-824A-4BA989CD6683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304CE8-E868-0447-B6F9-337D038912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259698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19488D0-DE48-254C-824A-4BA989CD6683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304CE8-E868-0447-B6F9-337D038912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9863981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19488D0-DE48-254C-824A-4BA989CD6683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304CE8-E868-0447-B6F9-337D038912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864562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19488D0-DE48-254C-824A-4BA989CD6683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304CE8-E868-0447-B6F9-337D038912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05944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96592-E7DB-4053-864B-5DA18C43B1E9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4F4D9-21A3-47F8-9E06-C8F1B7B8BC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19488D0-DE48-254C-824A-4BA989CD6683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304CE8-E868-0447-B6F9-337D038912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2626012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19488D0-DE48-254C-824A-4BA989CD6683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304CE8-E868-0447-B6F9-337D038912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2734184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19488D0-DE48-254C-824A-4BA989CD6683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304CE8-E868-0447-B6F9-337D038912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1568372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19488D0-DE48-254C-824A-4BA989CD6683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304CE8-E868-0447-B6F9-337D038912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3193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96592-E7DB-4053-864B-5DA18C43B1E9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4F4D9-21A3-47F8-9E06-C8F1B7B8BC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96592-E7DB-4053-864B-5DA18C43B1E9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4F4D9-21A3-47F8-9E06-C8F1B7B8BC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96592-E7DB-4053-864B-5DA18C43B1E9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4F4D9-21A3-47F8-9E06-C8F1B7B8BC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96592-E7DB-4053-864B-5DA18C43B1E9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4F4D9-21A3-47F8-9E06-C8F1B7B8BC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96592-E7DB-4053-864B-5DA18C43B1E9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4F4D9-21A3-47F8-9E06-C8F1B7B8BC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96592-E7DB-4053-864B-5DA18C43B1E9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4F4D9-21A3-47F8-9E06-C8F1B7B8BC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Red-corporate-identity-ppt-backgrounds3-1000x750.jp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496592-E7DB-4053-864B-5DA18C43B1E9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E4F4D9-21A3-47F8-9E06-C8F1B7B8BC0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Red-corporate-identity-ppt-backgrounds3-1000x750.jpg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500"/>
          <a:stretch/>
        </p:blipFill>
        <p:spPr>
          <a:xfrm>
            <a:off x="0" y="0"/>
            <a:ext cx="75438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A5DD0F-79A3-AF4D-A4DE-2606D9E3958A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A58CF3-44C5-3343-B5DE-5BDDF659225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/>
          <p:nvPr userDrawn="1"/>
        </p:nvPicPr>
        <p:blipFill>
          <a:blip r:embed="rId1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89116" y="6172200"/>
            <a:ext cx="710004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Macintosh HD:Users:ruicorreia:Desktop:Presentation1:Slide2.jpg"/>
          <p:cNvPicPr/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116" r="15924" b="7907"/>
          <a:stretch/>
        </p:blipFill>
        <p:spPr bwMode="auto">
          <a:xfrm>
            <a:off x="8353844" y="6096000"/>
            <a:ext cx="690460" cy="7357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110034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nip Diagonal Corner Rectangle 7"/>
          <p:cNvSpPr/>
          <p:nvPr userDrawn="1"/>
        </p:nvSpPr>
        <p:spPr>
          <a:xfrm>
            <a:off x="-304800" y="5715000"/>
            <a:ext cx="9448800" cy="1143000"/>
          </a:xfrm>
          <a:prstGeom prst="snip2Diag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 userDrawn="1"/>
        </p:nvSpPr>
        <p:spPr>
          <a:xfrm>
            <a:off x="-3276600" y="-76200"/>
            <a:ext cx="6096000" cy="6934200"/>
          </a:xfrm>
          <a:prstGeom prst="ellipse">
            <a:avLst/>
          </a:prstGeom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58693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6" name="Picture 5"/>
          <p:cNvPicPr/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19600" y="381000"/>
            <a:ext cx="134112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048000" y="1951911"/>
            <a:ext cx="5943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pt-PT" sz="2400" b="1" dirty="0" smtClean="0"/>
              <a:t>MINISTÉRIO DA ADMINISTRAÇÃO ESTATAL</a:t>
            </a:r>
            <a:endParaRPr lang="pt-PT" sz="2400" b="1" dirty="0"/>
          </a:p>
          <a:p>
            <a:pPr algn="ctr"/>
            <a:r>
              <a:rPr lang="pt-PT" sz="2400" b="1" dirty="0" smtClean="0"/>
              <a:t>Vice-Ministro da Administração Estatal</a:t>
            </a:r>
            <a:endParaRPr lang="pt-PT" sz="2400" b="1" dirty="0"/>
          </a:p>
        </p:txBody>
      </p:sp>
      <p:cxnSp>
        <p:nvCxnSpPr>
          <p:cNvPr id="8" name="Straight Connector 7"/>
          <p:cNvCxnSpPr/>
          <p:nvPr/>
        </p:nvCxnSpPr>
        <p:spPr>
          <a:xfrm rot="5400000">
            <a:off x="5295900" y="1028700"/>
            <a:ext cx="1295400" cy="1588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 descr="Macintosh HD:Users:ruicorreia:Desktop:Presentation1:Slide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9800" y="457200"/>
            <a:ext cx="1600200" cy="1295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 descr="10439038_322208771263390_5585979362350090762_n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132" r="20503" b="39036"/>
          <a:stretch/>
        </p:blipFill>
        <p:spPr>
          <a:xfrm>
            <a:off x="3276600" y="4724400"/>
            <a:ext cx="5526742" cy="1843237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3276600" y="3048000"/>
            <a:ext cx="5486400" cy="14700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3600" b="1" dirty="0"/>
              <a:t>Cooperação </a:t>
            </a:r>
            <a:r>
              <a:rPr lang="pt-PT" sz="3600" b="1" dirty="0" smtClean="0"/>
              <a:t>F2F</a:t>
            </a:r>
          </a:p>
          <a:p>
            <a:r>
              <a:rPr lang="pt-PT" sz="3600" b="1" dirty="0"/>
              <a:t>A</a:t>
            </a:r>
            <a:r>
              <a:rPr lang="pt-PT" sz="3600" b="1" dirty="0" smtClean="0"/>
              <a:t> </a:t>
            </a:r>
            <a:r>
              <a:rPr lang="pt-PT" sz="3600" b="1" dirty="0"/>
              <a:t>experiência de Timor-Leste</a:t>
            </a:r>
            <a:endParaRPr lang="pt-PT" sz="3600" dirty="0"/>
          </a:p>
        </p:txBody>
      </p:sp>
    </p:spTree>
    <p:extLst>
      <p:ext uri="{BB962C8B-B14F-4D97-AF65-F5344CB8AC3E}">
        <p14:creationId xmlns:p14="http://schemas.microsoft.com/office/powerpoint/2010/main" xmlns="" val="1072012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2800" b="1" dirty="0" err="1"/>
              <a:t>Acções</a:t>
            </a:r>
            <a:r>
              <a:rPr lang="pt-PT" sz="2800" b="1" dirty="0"/>
              <a:t> empreendidas </a:t>
            </a:r>
            <a:r>
              <a:rPr lang="pt-PT" sz="2800" b="1" dirty="0" smtClean="0"/>
              <a:t>pelo</a:t>
            </a:r>
            <a:br>
              <a:rPr lang="pt-PT" sz="2800" b="1" dirty="0" smtClean="0"/>
            </a:br>
            <a:r>
              <a:rPr lang="pt-PT" sz="2800" b="1" dirty="0" smtClean="0"/>
              <a:t>Governo </a:t>
            </a:r>
            <a:r>
              <a:rPr lang="pt-PT" sz="2800" b="1" dirty="0"/>
              <a:t>de Timor-Leste</a:t>
            </a:r>
            <a:endParaRPr lang="pt-PT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pt-PT" sz="2100" dirty="0"/>
              <a:t>Apoio à introdução de um sistema de recenseamento eleitoral com dados biométricos</a:t>
            </a:r>
            <a:r>
              <a:rPr lang="pt-PT" sz="2100" dirty="0" smtClean="0"/>
              <a:t>:</a:t>
            </a:r>
            <a:endParaRPr lang="pt-PT" sz="2100" dirty="0"/>
          </a:p>
          <a:p>
            <a:pPr lvl="1"/>
            <a:r>
              <a:rPr lang="pt-PT" sz="2100" dirty="0"/>
              <a:t>Desenvolvimento de um software de recenseamento eleitoral adaptado às necessidades da Guiné-Bissau e conforme ao quadro jurídico deste Estado</a:t>
            </a:r>
            <a:r>
              <a:rPr lang="pt-PT" sz="2100" dirty="0" smtClean="0"/>
              <a:t>;</a:t>
            </a:r>
            <a:endParaRPr lang="pt-PT" sz="2100" dirty="0"/>
          </a:p>
          <a:p>
            <a:pPr lvl="1"/>
            <a:r>
              <a:rPr lang="pt-PT" sz="2100" dirty="0"/>
              <a:t>Doação ao Governo da Guiné-Bissau de um servidor para a criação de uma base de dados do recenseamento </a:t>
            </a:r>
            <a:r>
              <a:rPr lang="pt-PT" sz="2100" dirty="0" smtClean="0"/>
              <a:t>eleitoral</a:t>
            </a:r>
            <a:r>
              <a:rPr lang="pt-PT" sz="2100" dirty="0"/>
              <a:t>;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4" name="Picture 3" descr="DSC_1991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078" r="37871"/>
          <a:stretch/>
        </p:blipFill>
        <p:spPr>
          <a:xfrm>
            <a:off x="6549928" y="1600200"/>
            <a:ext cx="2283597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63128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2800" b="1" dirty="0" err="1"/>
              <a:t>Acções</a:t>
            </a:r>
            <a:r>
              <a:rPr lang="pt-PT" sz="2800" b="1" dirty="0"/>
              <a:t> empreendidas </a:t>
            </a:r>
            <a:r>
              <a:rPr lang="pt-PT" sz="2800" b="1" dirty="0" smtClean="0"/>
              <a:t>pelo</a:t>
            </a:r>
            <a:br>
              <a:rPr lang="pt-PT" sz="2800" b="1" dirty="0" smtClean="0"/>
            </a:br>
            <a:r>
              <a:rPr lang="pt-PT" sz="2800" b="1" dirty="0" smtClean="0"/>
              <a:t>Governo </a:t>
            </a:r>
            <a:r>
              <a:rPr lang="pt-PT" sz="2800" b="1" dirty="0"/>
              <a:t>de Timor-Leste</a:t>
            </a:r>
            <a:endParaRPr lang="pt-PT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1"/>
            <a:r>
              <a:rPr lang="pt-PT" sz="2100" dirty="0"/>
              <a:t>Doação ao Governo da Guiné-Bissau de 150 kits de equipamentos e software para a realização das operações do recenseamento eleitoral</a:t>
            </a:r>
            <a:r>
              <a:rPr lang="pt-PT" sz="2100" dirty="0" smtClean="0"/>
              <a:t>;</a:t>
            </a:r>
            <a:endParaRPr lang="pt-PT" sz="2100" dirty="0"/>
          </a:p>
          <a:p>
            <a:pPr lvl="1"/>
            <a:r>
              <a:rPr lang="pt-PT" sz="2100" dirty="0"/>
              <a:t>Realização de </a:t>
            </a:r>
            <a:r>
              <a:rPr lang="pt-PT" sz="2100" dirty="0" err="1"/>
              <a:t>actividades</a:t>
            </a:r>
            <a:r>
              <a:rPr lang="pt-PT" sz="2100" dirty="0"/>
              <a:t> de formação dos oficiais de recenseamento eleitoral </a:t>
            </a:r>
            <a:r>
              <a:rPr lang="pt-PT" sz="2100" dirty="0" smtClean="0"/>
              <a:t>sobre </a:t>
            </a:r>
            <a:r>
              <a:rPr lang="pt-PT" sz="2100" dirty="0"/>
              <a:t>quadro regulatório do recenseamento eleitoral </a:t>
            </a:r>
            <a:r>
              <a:rPr lang="pt-PT" sz="2100" dirty="0" smtClean="0"/>
              <a:t>e operacionalidade </a:t>
            </a:r>
            <a:r>
              <a:rPr lang="pt-PT" sz="2100" dirty="0"/>
              <a:t>dos equipamentos e do </a:t>
            </a:r>
            <a:r>
              <a:rPr lang="pt-PT" sz="2100" dirty="0" smtClean="0"/>
              <a:t>software;</a:t>
            </a:r>
            <a:endParaRPr lang="pt-PT" sz="21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7" name="Picture 6" descr="10390297_322434367907497_2272784332292677945_n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039" r="18424"/>
          <a:stretch/>
        </p:blipFill>
        <p:spPr>
          <a:xfrm>
            <a:off x="6335790" y="1600201"/>
            <a:ext cx="2485795" cy="2438400"/>
          </a:xfrm>
          <a:prstGeom prst="rect">
            <a:avLst/>
          </a:prstGeom>
        </p:spPr>
      </p:pic>
      <p:pic>
        <p:nvPicPr>
          <p:cNvPr id="9" name="Picture 8" descr="10300785_322210504596550_8364277979083986393_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24600" y="4267200"/>
            <a:ext cx="2518535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5296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2800" b="1" dirty="0" err="1"/>
              <a:t>Acções</a:t>
            </a:r>
            <a:r>
              <a:rPr lang="pt-PT" sz="2800" b="1" dirty="0"/>
              <a:t> empreendidas </a:t>
            </a:r>
            <a:r>
              <a:rPr lang="pt-PT" sz="2800" b="1" dirty="0" smtClean="0"/>
              <a:t>pelo</a:t>
            </a:r>
            <a:br>
              <a:rPr lang="pt-PT" sz="2800" b="1" dirty="0" smtClean="0"/>
            </a:br>
            <a:r>
              <a:rPr lang="pt-PT" sz="2800" b="1" dirty="0" smtClean="0"/>
              <a:t>Governo </a:t>
            </a:r>
            <a:r>
              <a:rPr lang="pt-PT" sz="2800" b="1" dirty="0"/>
              <a:t>de Timor-Leste</a:t>
            </a:r>
            <a:endParaRPr lang="pt-PT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1"/>
            <a:r>
              <a:rPr lang="pt-PT" sz="2100" dirty="0"/>
              <a:t>Assistência técnica aos oficiais de recenseamento eleitoral para a realização das operações de inscrição</a:t>
            </a:r>
            <a:r>
              <a:rPr lang="pt-PT" sz="2100" dirty="0" smtClean="0"/>
              <a:t>;</a:t>
            </a:r>
            <a:endParaRPr lang="pt-PT" sz="2100" dirty="0"/>
          </a:p>
          <a:p>
            <a:pPr lvl="1"/>
            <a:r>
              <a:rPr lang="pt-PT" sz="2100" dirty="0"/>
              <a:t>Assistência técnica aos oficiais de recenseamento eleitoral para a sincronização de dados relativos ao recenseamento eleitoral</a:t>
            </a:r>
            <a:r>
              <a:rPr lang="pt-PT" sz="2100" dirty="0" smtClean="0"/>
              <a:t>;</a:t>
            </a:r>
            <a:endParaRPr lang="pt-PT" sz="2100" dirty="0"/>
          </a:p>
          <a:p>
            <a:pPr lvl="1"/>
            <a:r>
              <a:rPr lang="pt-PT" sz="2100" dirty="0"/>
              <a:t>Financiamento da impressão das listas de eleitores recenseados para efeitos de exposição para efeitos de reclamação;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4" name="Picture 3" descr="DSC_1372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557" r="38474"/>
          <a:stretch/>
        </p:blipFill>
        <p:spPr>
          <a:xfrm>
            <a:off x="6477000" y="1600200"/>
            <a:ext cx="2343437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70225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2800" b="1" dirty="0"/>
              <a:t>Resultados obtidos </a:t>
            </a:r>
            <a:r>
              <a:rPr lang="pt-PT" sz="2800" b="1" dirty="0" smtClean="0"/>
              <a:t>através</a:t>
            </a:r>
            <a:br>
              <a:rPr lang="pt-PT" sz="2800" b="1" dirty="0" smtClean="0"/>
            </a:br>
            <a:r>
              <a:rPr lang="pt-PT" sz="2800" b="1" dirty="0" smtClean="0"/>
              <a:t>da </a:t>
            </a:r>
            <a:r>
              <a:rPr lang="pt-PT" sz="2800" b="1" dirty="0"/>
              <a:t>cooperação realizada</a:t>
            </a:r>
            <a:endParaRPr lang="pt-PT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pt-PT" sz="2100" dirty="0"/>
              <a:t>Os militares aceitaram a realização das operações de recenseamento eleitoral</a:t>
            </a:r>
            <a:r>
              <a:rPr lang="pt-PT" sz="2100" dirty="0" smtClean="0"/>
              <a:t>;</a:t>
            </a:r>
            <a:endParaRPr lang="pt-PT" sz="2100" dirty="0"/>
          </a:p>
          <a:p>
            <a:pPr lvl="0"/>
            <a:r>
              <a:rPr lang="pt-PT" sz="2100" dirty="0"/>
              <a:t>A </a:t>
            </a:r>
            <a:r>
              <a:rPr lang="pt-PT" sz="2100" dirty="0" err="1"/>
              <a:t>actividade</a:t>
            </a:r>
            <a:r>
              <a:rPr lang="pt-PT" sz="2100" dirty="0"/>
              <a:t> dos órgãos de Administração Eleitoral foi restabelecida, sendo os mesmos responsáveis pela realização das operações de recenseamento eleitoral</a:t>
            </a:r>
            <a:r>
              <a:rPr lang="pt-PT" sz="2100" dirty="0" smtClean="0"/>
              <a:t>;</a:t>
            </a:r>
            <a:endParaRPr lang="pt-PT" sz="2100" dirty="0"/>
          </a:p>
          <a:p>
            <a:pPr lvl="0"/>
            <a:r>
              <a:rPr lang="pt-PT" sz="2100" dirty="0"/>
              <a:t>Foram recenseados na Guiné-Bissau um total de 775,508 eleitores, ou seja, cerca de 96% da população guineense com direito de voto;</a:t>
            </a:r>
          </a:p>
          <a:p>
            <a:pPr marL="457200" lvl="1" indent="0">
              <a:buNone/>
            </a:pPr>
            <a:endParaRPr lang="pt-PT" sz="21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4" name="Picture 3" descr="DSC_0958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693" r="22521" b="10794"/>
          <a:stretch/>
        </p:blipFill>
        <p:spPr>
          <a:xfrm>
            <a:off x="6629400" y="1600200"/>
            <a:ext cx="217535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35561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2800" b="1" dirty="0"/>
              <a:t>Resultados obtidos </a:t>
            </a:r>
            <a:r>
              <a:rPr lang="pt-PT" sz="2800" b="1" dirty="0" smtClean="0"/>
              <a:t>através</a:t>
            </a:r>
            <a:br>
              <a:rPr lang="pt-PT" sz="2800" b="1" dirty="0" smtClean="0"/>
            </a:br>
            <a:r>
              <a:rPr lang="pt-PT" sz="2800" b="1" dirty="0" smtClean="0"/>
              <a:t>da </a:t>
            </a:r>
            <a:r>
              <a:rPr lang="pt-PT" sz="2800" b="1" dirty="0"/>
              <a:t>cooperação realizada</a:t>
            </a:r>
            <a:endParaRPr lang="pt-PT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pt-PT" sz="2100" dirty="0"/>
              <a:t>Os eleitores passaram a dispor de cartões de eleitor com dados biométricos</a:t>
            </a:r>
            <a:r>
              <a:rPr lang="pt-PT" sz="2100" dirty="0" smtClean="0"/>
              <a:t>;</a:t>
            </a:r>
            <a:endParaRPr lang="pt-PT" sz="2100" dirty="0"/>
          </a:p>
          <a:p>
            <a:pPr lvl="0"/>
            <a:r>
              <a:rPr lang="pt-PT" sz="2100" dirty="0"/>
              <a:t>Os resultados do recenseamento eleitoral foram consensualmente aceites pelas forças militares, pelos partidos políticos e pelas organizações da sociedade civil guineense;</a:t>
            </a:r>
          </a:p>
          <a:p>
            <a:pPr marL="457200" lvl="1" indent="0">
              <a:buNone/>
            </a:pPr>
            <a:endParaRPr lang="pt-PT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4" name="Picture 3" descr="DSC_0045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111" r="40520"/>
          <a:stretch/>
        </p:blipFill>
        <p:spPr>
          <a:xfrm>
            <a:off x="6400800" y="1600200"/>
            <a:ext cx="2434642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09334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2800" b="1" dirty="0"/>
              <a:t>Apoio ao processo eleitoral</a:t>
            </a:r>
            <a:endParaRPr lang="pt-PT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pt-PT" sz="2100" dirty="0"/>
              <a:t>Na sequência do sucesso do processo de recenseamento eleitoral, as </a:t>
            </a:r>
            <a:r>
              <a:rPr lang="pt-PT" sz="2100" dirty="0" smtClean="0"/>
              <a:t>autoridades </a:t>
            </a:r>
            <a:r>
              <a:rPr lang="pt-PT" sz="2100" dirty="0"/>
              <a:t>da Guiné-Bissau solicitaram apoio para a organização dos processos eleitorais que se iriam realizar durante o ano 2014</a:t>
            </a:r>
            <a:r>
              <a:rPr lang="pt-PT" sz="2100" dirty="0" smtClean="0"/>
              <a:t>;</a:t>
            </a:r>
            <a:endParaRPr lang="pt-PT" sz="2100" dirty="0"/>
          </a:p>
          <a:p>
            <a:pPr lvl="0"/>
            <a:r>
              <a:rPr lang="pt-PT" sz="2100" dirty="0"/>
              <a:t>O Governo de Timor-Leste aceitou apoiar os processos de eleição do Presidente da República e da Assembleia Nacional Popular;</a:t>
            </a:r>
          </a:p>
          <a:p>
            <a:pPr marL="457200" lvl="1" indent="0">
              <a:buNone/>
            </a:pPr>
            <a:endParaRPr lang="pt-PT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4" name="Picture 3" descr="1908356_322210351263232_8511876231626430844_n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702" r="29316"/>
          <a:stretch/>
        </p:blipFill>
        <p:spPr>
          <a:xfrm>
            <a:off x="6399546" y="1581626"/>
            <a:ext cx="2423535" cy="4361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8268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2800" b="1" dirty="0"/>
              <a:t>Apoio ao processo eleitoral</a:t>
            </a:r>
            <a:endParaRPr lang="pt-PT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pt-PT" sz="2100" dirty="0"/>
              <a:t>Foram realizadas as seguintes intervenções de apoio aos processos eleitorais</a:t>
            </a:r>
            <a:r>
              <a:rPr lang="pt-PT" sz="2100" dirty="0" smtClean="0"/>
              <a:t>:</a:t>
            </a:r>
            <a:endParaRPr lang="pt-PT" sz="2100" dirty="0"/>
          </a:p>
          <a:p>
            <a:pPr lvl="1"/>
            <a:r>
              <a:rPr lang="pt-PT" sz="2100" dirty="0"/>
              <a:t>Concessão de um donativo de US$200,000.00 ao Governo da Guiné-Bissau para financiar as </a:t>
            </a:r>
            <a:r>
              <a:rPr lang="pt-PT" sz="2100" dirty="0" err="1"/>
              <a:t>actividades</a:t>
            </a:r>
            <a:r>
              <a:rPr lang="pt-PT" sz="2100" dirty="0"/>
              <a:t> da Comissão Nacional de Eleições</a:t>
            </a:r>
            <a:r>
              <a:rPr lang="pt-PT" sz="2100" dirty="0" smtClean="0"/>
              <a:t>;</a:t>
            </a:r>
            <a:endParaRPr lang="pt-PT" sz="2100" dirty="0"/>
          </a:p>
          <a:p>
            <a:pPr lvl="1"/>
            <a:r>
              <a:rPr lang="pt-PT" sz="2100" dirty="0"/>
              <a:t>Continuação das </a:t>
            </a:r>
            <a:r>
              <a:rPr lang="pt-PT" sz="2100" dirty="0" err="1"/>
              <a:t>actividades</a:t>
            </a:r>
            <a:r>
              <a:rPr lang="pt-PT" sz="2100" dirty="0"/>
              <a:t> de assistência técnica aos órgãos da Administração </a:t>
            </a:r>
            <a:r>
              <a:rPr lang="pt-PT" sz="2100" dirty="0" smtClean="0"/>
              <a:t>Eleitoral;</a:t>
            </a:r>
            <a:endParaRPr lang="pt-PT" sz="21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7" name="Picture 6" descr="20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450" r="23070"/>
          <a:stretch/>
        </p:blipFill>
        <p:spPr>
          <a:xfrm>
            <a:off x="6437003" y="1600200"/>
            <a:ext cx="2402197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07089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2800" b="1" dirty="0"/>
              <a:t>Apoio ao processo eleitoral</a:t>
            </a:r>
            <a:endParaRPr lang="pt-PT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1"/>
            <a:r>
              <a:rPr lang="pt-PT" sz="2100" dirty="0"/>
              <a:t>Realização da doação de veículos de transporte para os órgãos da Administração Eleitoral, para as forças armadas e para as forças de segurança;</a:t>
            </a:r>
          </a:p>
          <a:p>
            <a:pPr marL="457200" lvl="1" indent="0">
              <a:buNone/>
            </a:pPr>
            <a:endParaRPr lang="pt-PT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6" name="image201.jpeg"/>
          <p:cNvPicPr/>
          <p:nvPr/>
        </p:nvPicPr>
        <p:blipFill>
          <a:blip r:embed="rId2" cstate="print"/>
          <a:srcRect l="50337" r="12202"/>
          <a:stretch>
            <a:fillRect/>
          </a:stretch>
        </p:blipFill>
        <p:spPr>
          <a:xfrm>
            <a:off x="6400800" y="1600200"/>
            <a:ext cx="24384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63878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2800" b="1" dirty="0"/>
              <a:t>Apoio ao processo eleitoral</a:t>
            </a:r>
            <a:endParaRPr lang="pt-PT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pt-PT" sz="2100" dirty="0" smtClean="0"/>
              <a:t>Foram </a:t>
            </a:r>
            <a:r>
              <a:rPr lang="pt-PT" sz="2100" dirty="0"/>
              <a:t>concedidos donativos a várias organizações não governamentais, responsáveis pela implementação de programas de protecção a grupos mais vulneráveis</a:t>
            </a:r>
            <a:r>
              <a:rPr lang="pt-PT" sz="2100" dirty="0" smtClean="0"/>
              <a:t>;</a:t>
            </a:r>
          </a:p>
          <a:p>
            <a:pPr lvl="0"/>
            <a:endParaRPr lang="pt-PT" sz="2100" dirty="0"/>
          </a:p>
          <a:p>
            <a:pPr lvl="0"/>
            <a:r>
              <a:rPr lang="pt-PT" sz="2100" dirty="0"/>
              <a:t>Foram enviadas missões de observação eleitoral aos </a:t>
            </a:r>
            <a:r>
              <a:rPr lang="pt-PT" sz="2100" dirty="0" err="1"/>
              <a:t>actos</a:t>
            </a:r>
            <a:r>
              <a:rPr lang="pt-PT" sz="2100" dirty="0"/>
              <a:t> eleitorais realizados</a:t>
            </a:r>
            <a:r>
              <a:rPr lang="pt-PT" sz="2100" dirty="0" smtClean="0"/>
              <a:t>;</a:t>
            </a:r>
            <a:endParaRPr lang="pt-PT" sz="2100" dirty="0"/>
          </a:p>
          <a:p>
            <a:pPr lvl="1"/>
            <a:endParaRPr lang="pt-PT" sz="2400" dirty="0"/>
          </a:p>
          <a:p>
            <a:pPr marL="457200" lvl="1" indent="0">
              <a:buNone/>
            </a:pPr>
            <a:endParaRPr lang="pt-PT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6" name="Picture 5" descr="15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611"/>
          <a:stretch/>
        </p:blipFill>
        <p:spPr>
          <a:xfrm>
            <a:off x="6399547" y="1600200"/>
            <a:ext cx="245486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8894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2800" b="1" dirty="0"/>
              <a:t>Resultados alcançados com o apoio concedido aos processos eleitorais</a:t>
            </a:r>
            <a:endParaRPr lang="pt-PT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pt-PT" sz="2100" dirty="0"/>
              <a:t>As eleições para o Presidente da República e para a Assembleia Nacional Popular realizaram-se de forma livre e justa, não tendo sido identificados episódios de violência na Guiné-Bissau, relacionados com os mesmos</a:t>
            </a:r>
            <a:r>
              <a:rPr lang="pt-PT" sz="2100" dirty="0" smtClean="0"/>
              <a:t>;</a:t>
            </a:r>
            <a:endParaRPr lang="pt-PT" sz="2100" dirty="0"/>
          </a:p>
          <a:p>
            <a:pPr lvl="0"/>
            <a:r>
              <a:rPr lang="pt-PT" sz="2100" dirty="0"/>
              <a:t>Os órgãos de soberania foram empossados e iniciaram funções sendo reconhecidos como detentores de legitimidade democrática</a:t>
            </a:r>
            <a:r>
              <a:rPr lang="pt-PT" sz="2100" dirty="0" smtClean="0"/>
              <a:t>;</a:t>
            </a:r>
            <a:endParaRPr lang="pt-PT" sz="2100" dirty="0"/>
          </a:p>
          <a:p>
            <a:pPr lvl="1"/>
            <a:endParaRPr lang="pt-PT" sz="2100" dirty="0"/>
          </a:p>
          <a:p>
            <a:pPr marL="457200" lvl="1" indent="0">
              <a:buNone/>
            </a:pPr>
            <a:endParaRPr lang="pt-PT" sz="21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4" name="Picture 3" descr="9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551" r="5176"/>
          <a:stretch/>
        </p:blipFill>
        <p:spPr>
          <a:xfrm>
            <a:off x="6564794" y="1600200"/>
            <a:ext cx="2274406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4018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2800" b="1" dirty="0"/>
              <a:t>Compromisso no plano internacional</a:t>
            </a:r>
            <a:endParaRPr lang="pt-PT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pt-PT" sz="2400" dirty="0"/>
              <a:t>A República Democrática de Timor-Leste está absolutamente comprometida com o ideal de ajudar os Estados </a:t>
            </a:r>
            <a:r>
              <a:rPr lang="pt-PT" sz="2400" dirty="0" smtClean="0"/>
              <a:t>frágeis nos </a:t>
            </a:r>
            <a:r>
              <a:rPr lang="pt-PT" sz="2400" dirty="0"/>
              <a:t>respectivos processos de estabilização e de reconstrução nacional</a:t>
            </a:r>
            <a:r>
              <a:rPr lang="pt-PT" sz="2400" dirty="0" smtClean="0"/>
              <a:t>;</a:t>
            </a:r>
            <a:endParaRPr lang="pt-PT" sz="2400" dirty="0"/>
          </a:p>
          <a:p>
            <a:r>
              <a:rPr lang="pt-PT" sz="2400" dirty="0"/>
              <a:t>Entre 2013 e 2015, a República Democrática de Timor-Leste empreendeu três programas de cooperação, no domínio eleitoral com: a República da Guiné-Bissau, a República Democrática de São Tomé e Príncipe e com a República Centro </a:t>
            </a:r>
            <a:r>
              <a:rPr lang="pt-PT" sz="2400" dirty="0" smtClean="0"/>
              <a:t>Africana.</a:t>
            </a:r>
            <a:endParaRPr lang="pt-PT" sz="2400" dirty="0"/>
          </a:p>
          <a:p>
            <a:pPr marL="0" indent="0" algn="just">
              <a:buNone/>
            </a:pPr>
            <a:endParaRPr lang="pt-PT" sz="24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4" name="Picture 3" descr="11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652" t="383" r="21121" b="-383"/>
          <a:stretch/>
        </p:blipFill>
        <p:spPr>
          <a:xfrm>
            <a:off x="6400800" y="1600200"/>
            <a:ext cx="2456223" cy="436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2800" b="1" dirty="0"/>
              <a:t>Resultados alcançados com o apoio concedido aos processos eleitorais</a:t>
            </a:r>
            <a:endParaRPr lang="pt-PT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pt-PT" sz="2100" dirty="0"/>
              <a:t>Os militares aceitaram os resultados eleitorais e devolveram o poder aos órgãos de soberania legitimados pelo voto popular</a:t>
            </a:r>
            <a:r>
              <a:rPr lang="pt-PT" sz="2100" dirty="0" smtClean="0"/>
              <a:t>;</a:t>
            </a:r>
            <a:endParaRPr lang="pt-PT" sz="2100" dirty="0"/>
          </a:p>
          <a:p>
            <a:pPr lvl="0"/>
            <a:r>
              <a:rPr lang="pt-PT" sz="2100" dirty="0"/>
              <a:t>Iniciou-se um processo de reaproximação da Guiné-Bissau à comunidade internacional</a:t>
            </a:r>
            <a:r>
              <a:rPr lang="pt-PT" sz="2100" dirty="0" smtClean="0"/>
              <a:t>;</a:t>
            </a:r>
            <a:endParaRPr lang="pt-PT" sz="2100" dirty="0"/>
          </a:p>
          <a:p>
            <a:pPr lvl="0"/>
            <a:r>
              <a:rPr lang="pt-PT" sz="2100" dirty="0"/>
              <a:t>Desde 2014 não se verificou a realização de qualquer golpe militar nem existe notícia de condicionamento da </a:t>
            </a:r>
            <a:r>
              <a:rPr lang="pt-PT" sz="2100" dirty="0" err="1"/>
              <a:t>actividade</a:t>
            </a:r>
            <a:r>
              <a:rPr lang="pt-PT" sz="2100" dirty="0"/>
              <a:t> política por parte das forças militares.</a:t>
            </a:r>
          </a:p>
          <a:p>
            <a:pPr lvl="1"/>
            <a:endParaRPr lang="pt-PT" sz="2400" dirty="0"/>
          </a:p>
          <a:p>
            <a:pPr marL="457200" lvl="1" indent="0">
              <a:buNone/>
            </a:pPr>
            <a:endParaRPr lang="pt-PT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7" name="Picture 6" descr="DSC_2028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3000"/>
          <a:stretch/>
        </p:blipFill>
        <p:spPr>
          <a:xfrm rot="16200000">
            <a:off x="5412486" y="2512314"/>
            <a:ext cx="4343400" cy="2519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7146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76600" y="2819400"/>
            <a:ext cx="5486400" cy="14700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3600" b="1" dirty="0" smtClean="0"/>
              <a:t>Obrigado</a:t>
            </a:r>
            <a:endParaRPr lang="pt-PT" sz="3600" dirty="0"/>
          </a:p>
        </p:txBody>
      </p:sp>
    </p:spTree>
    <p:extLst>
      <p:ext uri="{BB962C8B-B14F-4D97-AF65-F5344CB8AC3E}">
        <p14:creationId xmlns:p14="http://schemas.microsoft.com/office/powerpoint/2010/main" xmlns="" val="252226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2800" b="1" dirty="0"/>
              <a:t>Razões para cooperar com a Guiné-Bissau, </a:t>
            </a:r>
            <a:r>
              <a:rPr lang="pt-PT" sz="2800" b="1" dirty="0" smtClean="0"/>
              <a:t>S</a:t>
            </a:r>
            <a:r>
              <a:rPr lang="pt-PT" sz="2800" b="1" dirty="0"/>
              <a:t>. Tomé e Príncipe e a República Centro Africana</a:t>
            </a:r>
            <a:endParaRPr lang="pt-PT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lvl="0"/>
            <a:r>
              <a:rPr lang="pt-PT" sz="2400" dirty="0"/>
              <a:t>Os três Estados são membros da iniciativa g7+ que Timor-Leste vem promovendo com grande empenho</a:t>
            </a:r>
            <a:r>
              <a:rPr lang="pt-PT" sz="2400" dirty="0" smtClean="0"/>
              <a:t>;</a:t>
            </a:r>
            <a:endParaRPr lang="pt-PT" sz="2400" dirty="0"/>
          </a:p>
          <a:p>
            <a:pPr lvl="0"/>
            <a:r>
              <a:rPr lang="pt-PT" sz="2400" dirty="0"/>
              <a:t>A Guiné-Bissau e S. Tomé e Príncipe são países de língua oficial portuguesa com cujos povos Timor-Leste mantém estreitas relações de amizade as quais resultaram do apoio sempre prestado por estes países à defesa do direito de autodeterminação do Povo Timorense, durante o período de ocupação militar Indonésia</a:t>
            </a:r>
            <a:r>
              <a:rPr lang="pt-PT" sz="2400" dirty="0" smtClean="0"/>
              <a:t>;</a:t>
            </a:r>
            <a:endParaRPr lang="pt-PT" sz="2400" dirty="0"/>
          </a:p>
          <a:p>
            <a:pPr lvl="0"/>
            <a:r>
              <a:rPr lang="pt-PT" sz="2400" dirty="0"/>
              <a:t>Os três Estados solicitaram apoio no domínio eleitoral;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4" name="Picture 3" descr="DSC_163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38900" y="1600200"/>
            <a:ext cx="2400300" cy="1600200"/>
          </a:xfrm>
          <a:prstGeom prst="rect">
            <a:avLst/>
          </a:prstGeom>
        </p:spPr>
      </p:pic>
      <p:pic>
        <p:nvPicPr>
          <p:cNvPr id="8" name="Picture 7" descr="DSC_1475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961"/>
          <a:stretch/>
        </p:blipFill>
        <p:spPr>
          <a:xfrm>
            <a:off x="6466383" y="4038600"/>
            <a:ext cx="2372816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04443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2800" b="1" dirty="0"/>
              <a:t>Razões para cooperar no domínio eleitoral</a:t>
            </a:r>
            <a:endParaRPr lang="pt-PT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pt-PT" sz="2200" dirty="0" smtClean="0"/>
              <a:t>A idoneidade dos processos eleitorais realizados em Timor-Leste desde 2002 constitui um pilar fundamental do processo de construção do Estado de Direito Democrático desejado por todos os Timorenses e que se encontra previsto na Constituição;</a:t>
            </a:r>
          </a:p>
          <a:p>
            <a:pPr lvl="0"/>
            <a:r>
              <a:rPr lang="pt-PT" sz="2200" dirty="0" smtClean="0"/>
              <a:t>Ao longo de dez anos, Timor-Leste conseguiu: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7" name="Picture 6" descr="DSC_0128_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171" r="30197"/>
          <a:stretch/>
        </p:blipFill>
        <p:spPr>
          <a:xfrm>
            <a:off x="6458620" y="1600200"/>
            <a:ext cx="2321507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1979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2800" b="1" dirty="0"/>
              <a:t>Razões para cooperar no domínio eleitoral</a:t>
            </a:r>
            <a:endParaRPr lang="pt-PT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1"/>
            <a:r>
              <a:rPr lang="pt-PT" sz="1900" dirty="0"/>
              <a:t>Aprovar e fazer um quadro jurídico idóneo para a realização de eleições livres e justas;</a:t>
            </a:r>
          </a:p>
          <a:p>
            <a:pPr lvl="1"/>
            <a:r>
              <a:rPr lang="pt-PT" sz="1900" dirty="0"/>
              <a:t>Criar órgãos de Administração Eleitoral que progressivamente foram ganhando capacidade de organizar e realizar eleições sem dependência da assistência técnica internacional;</a:t>
            </a:r>
          </a:p>
          <a:p>
            <a:pPr lvl="1"/>
            <a:r>
              <a:rPr lang="pt-PT" sz="1900" dirty="0"/>
              <a:t>Criar um corpo de técnicos eleitorais capazes não só de organizar e conduzir processos eleitorais, como também  de transmitir os conhecimentos e gerar competências neste domínio;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4" name="Picture 3" descr="DSC_0225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241" r="18136"/>
          <a:stretch/>
        </p:blipFill>
        <p:spPr>
          <a:xfrm>
            <a:off x="6629400" y="1600200"/>
            <a:ext cx="219055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61067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2800" b="1" dirty="0"/>
              <a:t>Contextualização do apoio concedido </a:t>
            </a:r>
            <a:r>
              <a:rPr lang="pt-PT" sz="2800" b="1" dirty="0" smtClean="0"/>
              <a:t>à</a:t>
            </a:r>
            <a:br>
              <a:rPr lang="pt-PT" sz="2800" b="1" dirty="0" smtClean="0"/>
            </a:br>
            <a:r>
              <a:rPr lang="pt-PT" sz="2800" b="1" dirty="0" smtClean="0"/>
              <a:t>Guiné</a:t>
            </a:r>
            <a:r>
              <a:rPr lang="pt-PT" sz="2800" b="1" dirty="0"/>
              <a:t>-Bissau</a:t>
            </a:r>
            <a:endParaRPr lang="pt-PT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pt-PT" sz="2200" dirty="0"/>
              <a:t>Durante a segunda volta das eleições presidenciais, a Guiné-Bissau sofreu um Golpe Militar</a:t>
            </a:r>
            <a:r>
              <a:rPr lang="pt-PT" sz="2200" dirty="0" smtClean="0"/>
              <a:t>;</a:t>
            </a:r>
          </a:p>
          <a:p>
            <a:pPr lvl="0"/>
            <a:endParaRPr lang="pt-PT" sz="2200" dirty="0"/>
          </a:p>
          <a:p>
            <a:pPr lvl="0"/>
            <a:r>
              <a:rPr lang="pt-PT" sz="2200" dirty="0"/>
              <a:t>Na sequência do golpe militar foi nomeado um Presidente de Transição e um Governo de Transição, cujas legitimidades sempre foram contestadas pela Comunidade Internacional</a:t>
            </a:r>
            <a:r>
              <a:rPr lang="pt-PT" sz="2200" dirty="0" smtClean="0"/>
              <a:t>;</a:t>
            </a:r>
            <a:endParaRPr lang="pt-PT" sz="2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4" name="Picture 3" descr="DSC_2031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831" r="19417" b="13738"/>
          <a:stretch/>
        </p:blipFill>
        <p:spPr>
          <a:xfrm>
            <a:off x="6833516" y="1600200"/>
            <a:ext cx="2005684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8627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2800" b="1" dirty="0"/>
              <a:t>Contextualização do apoio concedido </a:t>
            </a:r>
            <a:r>
              <a:rPr lang="pt-PT" sz="2800" b="1" dirty="0" smtClean="0"/>
              <a:t>à</a:t>
            </a:r>
            <a:br>
              <a:rPr lang="pt-PT" sz="2800" b="1" dirty="0" smtClean="0"/>
            </a:br>
            <a:r>
              <a:rPr lang="pt-PT" sz="2800" b="1" dirty="0" smtClean="0"/>
              <a:t>Guiné</a:t>
            </a:r>
            <a:r>
              <a:rPr lang="pt-PT" sz="2800" b="1" dirty="0"/>
              <a:t>-Bissau</a:t>
            </a:r>
            <a:endParaRPr lang="pt-PT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pt-PT" sz="2100" dirty="0"/>
              <a:t>A Comunidade Internacional encetou uma estratégia de isolamento da Guiné-Bissau como forma de pressão para o restabelecimento da ordem constitucional</a:t>
            </a:r>
            <a:r>
              <a:rPr lang="pt-PT" sz="2100" dirty="0" smtClean="0"/>
              <a:t>;</a:t>
            </a:r>
          </a:p>
          <a:p>
            <a:pPr lvl="0"/>
            <a:endParaRPr lang="pt-PT" sz="2100" dirty="0"/>
          </a:p>
          <a:p>
            <a:pPr lvl="0"/>
            <a:r>
              <a:rPr lang="pt-PT" sz="2100" dirty="0"/>
              <a:t>Em 2013 foi manifestada pelas Autoridades da Guiné-Bissau (transitórias) a intenção de convocar eleições livres e justas com vista ao restabelecimento da ordem constitucional no país;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4" name="Picture 3" descr="DSC_2009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053" b="9702"/>
          <a:stretch/>
        </p:blipFill>
        <p:spPr>
          <a:xfrm>
            <a:off x="6317716" y="1600200"/>
            <a:ext cx="2521484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45504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2800" b="1" dirty="0" smtClean="0"/>
              <a:t>Custos</a:t>
            </a:r>
            <a:endParaRPr lang="pt-PT" sz="28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217982483"/>
              </p:ext>
            </p:extLst>
          </p:nvPr>
        </p:nvGraphicFramePr>
        <p:xfrm>
          <a:off x="1600200" y="1600200"/>
          <a:ext cx="7239000" cy="2743199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4267200"/>
                <a:gridCol w="2971800"/>
              </a:tblGrid>
              <a:tr h="736226">
                <a:tc>
                  <a:txBody>
                    <a:bodyPr/>
                    <a:lstStyle/>
                    <a:p>
                      <a:r>
                        <a:rPr lang="en-US" sz="2400" b="1" dirty="0" err="1" smtClean="0"/>
                        <a:t>Custo</a:t>
                      </a:r>
                      <a:r>
                        <a:rPr lang="en-US" sz="2400" b="1" dirty="0" smtClean="0"/>
                        <a:t> </a:t>
                      </a:r>
                      <a:r>
                        <a:rPr lang="en-US" sz="2400" b="1" dirty="0" err="1" smtClean="0"/>
                        <a:t>estimado</a:t>
                      </a:r>
                      <a:r>
                        <a:rPr lang="en-US" sz="2400" b="1" baseline="0" dirty="0" smtClean="0"/>
                        <a:t> </a:t>
                      </a:r>
                      <a:r>
                        <a:rPr lang="en-US" sz="2400" b="1" baseline="0" dirty="0" err="1" smtClean="0"/>
                        <a:t>pelo</a:t>
                      </a:r>
                      <a:r>
                        <a:rPr lang="en-US" sz="2400" b="1" baseline="0" dirty="0" smtClean="0"/>
                        <a:t> </a:t>
                      </a:r>
                      <a:r>
                        <a:rPr lang="en-US" sz="2400" b="1" dirty="0" smtClean="0"/>
                        <a:t>PNUD</a:t>
                      </a:r>
                      <a:endParaRPr 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b="0" baseline="0" dirty="0" smtClean="0"/>
                        <a:t>€ 30.000.000,00 / </a:t>
                      </a:r>
                    </a:p>
                    <a:p>
                      <a:r>
                        <a:rPr lang="en-US" b="0" baseline="0" dirty="0" smtClean="0"/>
                        <a:t>€ 40.000.000,00</a:t>
                      </a:r>
                      <a:endParaRPr lang="en-US" b="0" dirty="0"/>
                    </a:p>
                  </a:txBody>
                  <a:tcPr anchor="ctr"/>
                </a:tc>
              </a:tr>
              <a:tr h="1270747">
                <a:tc>
                  <a:txBody>
                    <a:bodyPr/>
                    <a:lstStyle/>
                    <a:p>
                      <a:r>
                        <a:rPr lang="en-US" sz="2400" b="1" dirty="0" err="1" smtClean="0"/>
                        <a:t>Custo</a:t>
                      </a:r>
                      <a:r>
                        <a:rPr lang="en-US" sz="2400" b="1" dirty="0" smtClean="0"/>
                        <a:t> </a:t>
                      </a:r>
                      <a:r>
                        <a:rPr lang="en-US" sz="2400" b="1" dirty="0" err="1" smtClean="0"/>
                        <a:t>Estimado</a:t>
                      </a:r>
                      <a:r>
                        <a:rPr lang="en-US" sz="2400" b="1" dirty="0" smtClean="0"/>
                        <a:t> </a:t>
                      </a:r>
                      <a:r>
                        <a:rPr lang="en-US" sz="2400" b="1" dirty="0" err="1" smtClean="0"/>
                        <a:t>pelo</a:t>
                      </a:r>
                      <a:r>
                        <a:rPr lang="en-US" sz="2400" b="1" baseline="0" dirty="0" smtClean="0"/>
                        <a:t> </a:t>
                      </a:r>
                      <a:r>
                        <a:rPr lang="en-US" sz="2400" b="1" baseline="0" dirty="0" err="1" smtClean="0"/>
                        <a:t>Governo</a:t>
                      </a:r>
                      <a:r>
                        <a:rPr lang="en-US" sz="2400" b="1" baseline="0" dirty="0" smtClean="0"/>
                        <a:t> da </a:t>
                      </a:r>
                      <a:r>
                        <a:rPr lang="en-US" sz="2400" b="1" baseline="0" dirty="0" err="1" smtClean="0"/>
                        <a:t>Guiné</a:t>
                      </a:r>
                      <a:r>
                        <a:rPr lang="en-US" sz="2400" b="1" baseline="0" dirty="0" smtClean="0"/>
                        <a:t>-Bissau</a:t>
                      </a:r>
                      <a:endParaRPr 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€</a:t>
                      </a:r>
                      <a:r>
                        <a:rPr lang="en-US" b="0" baseline="0" dirty="0" smtClean="0"/>
                        <a:t> 19.468.040,69</a:t>
                      </a:r>
                      <a:endParaRPr lang="en-US" b="0" dirty="0"/>
                    </a:p>
                  </a:txBody>
                  <a:tcPr anchor="ctr"/>
                </a:tc>
              </a:tr>
              <a:tr h="736226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Valor do </a:t>
                      </a:r>
                      <a:r>
                        <a:rPr lang="en-US" sz="2400" b="1" dirty="0" err="1" smtClean="0"/>
                        <a:t>Apoio</a:t>
                      </a:r>
                      <a:r>
                        <a:rPr lang="en-US" sz="2400" b="1" baseline="0" dirty="0" smtClean="0"/>
                        <a:t> de Timor-Leste</a:t>
                      </a:r>
                      <a:endParaRPr 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$</a:t>
                      </a:r>
                      <a:r>
                        <a:rPr lang="en-US" b="0" baseline="0" dirty="0" smtClean="0"/>
                        <a:t> 6,000,000.00</a:t>
                      </a:r>
                      <a:endParaRPr lang="en-US" b="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6" name="Picture 5" descr="IMG_4802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2418" b="17880"/>
          <a:stretch/>
        </p:blipFill>
        <p:spPr>
          <a:xfrm>
            <a:off x="2209800" y="4453720"/>
            <a:ext cx="5029200" cy="2251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49402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2800" b="1" dirty="0" err="1"/>
              <a:t>Acções</a:t>
            </a:r>
            <a:r>
              <a:rPr lang="pt-PT" sz="2800" b="1" dirty="0"/>
              <a:t> empreendidas </a:t>
            </a:r>
            <a:r>
              <a:rPr lang="pt-PT" sz="2800" b="1" dirty="0" smtClean="0"/>
              <a:t>pelo</a:t>
            </a:r>
            <a:br>
              <a:rPr lang="pt-PT" sz="2800" b="1" dirty="0" smtClean="0"/>
            </a:br>
            <a:r>
              <a:rPr lang="pt-PT" sz="2800" b="1" dirty="0" smtClean="0"/>
              <a:t>Governo </a:t>
            </a:r>
            <a:r>
              <a:rPr lang="pt-PT" sz="2800" b="1" dirty="0"/>
              <a:t>de Timor-Leste</a:t>
            </a:r>
            <a:endParaRPr lang="pt-PT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pt-PT" sz="2100" dirty="0"/>
              <a:t>Estabelecimento de diálogo com o Presidente da República de transição, com o Governo transitório e com todas as forças políticas e sociais representativas do Povo Guineense</a:t>
            </a:r>
            <a:r>
              <a:rPr lang="pt-PT" sz="2100" dirty="0" smtClean="0"/>
              <a:t>;</a:t>
            </a:r>
            <a:endParaRPr lang="pt-PT" sz="2100" dirty="0"/>
          </a:p>
          <a:p>
            <a:pPr lvl="1"/>
            <a:r>
              <a:rPr lang="pt-PT" sz="2100" dirty="0"/>
              <a:t>Os líderes históricos timorenses usaram da respectiva influência pessoal e militar para motivar os militares guineenses a regressarem aos </a:t>
            </a:r>
            <a:r>
              <a:rPr lang="pt-PT" sz="2100" dirty="0" smtClean="0"/>
              <a:t>quartéis </a:t>
            </a:r>
            <a:r>
              <a:rPr lang="pt-PT" sz="2100" dirty="0"/>
              <a:t>e a aceitarem o restabelecimento da ordem constitucional</a:t>
            </a:r>
            <a:r>
              <a:rPr lang="pt-PT" sz="2100" dirty="0" smtClean="0"/>
              <a:t>;</a:t>
            </a:r>
            <a:endParaRPr lang="pt-PT" sz="21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4" name="Picture 3" descr="DSC_1961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703"/>
          <a:stretch/>
        </p:blipFill>
        <p:spPr>
          <a:xfrm>
            <a:off x="6362245" y="1600200"/>
            <a:ext cx="252775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4512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2873</TotalTime>
  <Words>1059</Words>
  <Application>Microsoft Macintosh PowerPoint</Application>
  <PresentationFormat>On-screen Show (4:3)</PresentationFormat>
  <Paragraphs>98</Paragraphs>
  <Slides>21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Custom Design</vt:lpstr>
      <vt:lpstr>1_Custom Design</vt:lpstr>
      <vt:lpstr>2_Custom Design</vt:lpstr>
      <vt:lpstr>Slide 1</vt:lpstr>
      <vt:lpstr>Compromisso no plano internacional</vt:lpstr>
      <vt:lpstr>Razões para cooperar com a Guiné-Bissau, S. Tomé e Príncipe e a República Centro Africana</vt:lpstr>
      <vt:lpstr>Razões para cooperar no domínio eleitoral</vt:lpstr>
      <vt:lpstr>Razões para cooperar no domínio eleitoral</vt:lpstr>
      <vt:lpstr>Contextualização do apoio concedido à Guiné-Bissau</vt:lpstr>
      <vt:lpstr>Contextualização do apoio concedido à Guiné-Bissau</vt:lpstr>
      <vt:lpstr>Custos</vt:lpstr>
      <vt:lpstr>Acções empreendidas pelo Governo de Timor-Leste</vt:lpstr>
      <vt:lpstr>Acções empreendidas pelo Governo de Timor-Leste</vt:lpstr>
      <vt:lpstr>Acções empreendidas pelo Governo de Timor-Leste</vt:lpstr>
      <vt:lpstr>Acções empreendidas pelo Governo de Timor-Leste</vt:lpstr>
      <vt:lpstr>Resultados obtidos através da cooperação realizada</vt:lpstr>
      <vt:lpstr>Resultados obtidos através da cooperação realizada</vt:lpstr>
      <vt:lpstr>Apoio ao processo eleitoral</vt:lpstr>
      <vt:lpstr>Apoio ao processo eleitoral</vt:lpstr>
      <vt:lpstr>Apoio ao processo eleitoral</vt:lpstr>
      <vt:lpstr>Apoio ao processo eleitoral</vt:lpstr>
      <vt:lpstr>Resultados alcançados com o apoio concedido aos processos eleitorais</vt:lpstr>
      <vt:lpstr>Resultados alcançados com o apoio concedido aos processos eleitorais</vt:lpstr>
      <vt:lpstr>Slide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Projecto de Resolução</dc:title>
  <dc:creator>JoelOS</dc:creator>
  <cp:lastModifiedBy>SEDA</cp:lastModifiedBy>
  <cp:revision>124</cp:revision>
  <dcterms:created xsi:type="dcterms:W3CDTF">2014-03-10T02:38:29Z</dcterms:created>
  <dcterms:modified xsi:type="dcterms:W3CDTF">2017-05-23T00:07:02Z</dcterms:modified>
</cp:coreProperties>
</file>