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7" r:id="rId2"/>
    <p:sldId id="308" r:id="rId3"/>
    <p:sldId id="314" r:id="rId4"/>
    <p:sldId id="315" r:id="rId5"/>
    <p:sldId id="306" r:id="rId6"/>
    <p:sldId id="309" r:id="rId7"/>
    <p:sldId id="310" r:id="rId8"/>
    <p:sldId id="311" r:id="rId9"/>
    <p:sldId id="313" r:id="rId10"/>
    <p:sldId id="265" r:id="rId1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57257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80" autoAdjust="0"/>
    <p:restoredTop sz="89643" autoAdjust="0"/>
  </p:normalViewPr>
  <p:slideViewPr>
    <p:cSldViewPr snapToGrid="0" snapToObjects="1">
      <p:cViewPr varScale="1">
        <p:scale>
          <a:sx n="65" d="100"/>
          <a:sy n="65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319802B-5141-46F1-97CA-8484E4A47BF1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296EFBF-282E-4BE2-95DF-2D2ED5254B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ECAFA62-2DA7-4CBF-AD64-D6633182891F}" type="datetimeFigureOut">
              <a:rPr lang="en-GB"/>
              <a:pPr>
                <a:defRPr/>
              </a:pPr>
              <a:t>21/05/2017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71A579D-6E87-4D1A-B55B-684D0AAC89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513DDBA-446C-4E64-9859-A594776723C2}" type="slidenum">
              <a:rPr lang="en-GB">
                <a:cs typeface="Arial" charset="0"/>
              </a:rPr>
              <a:pPr/>
              <a:t>1</a:t>
            </a:fld>
            <a:endParaRPr lang="en-GB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171450" indent="-171450">
              <a:buFontTx/>
              <a:buChar char="•"/>
            </a:pPr>
            <a:r>
              <a:rPr lang="en-US" smtClean="0"/>
              <a:t>Sharing the most relevant lessons to countries affected by conflict and fragility </a:t>
            </a:r>
          </a:p>
          <a:p>
            <a:pPr marL="171450" indent="-171450">
              <a:buFontTx/>
              <a:buChar char="•"/>
            </a:pPr>
            <a:r>
              <a:rPr lang="en-US" smtClean="0"/>
              <a:t>Jointly advocating for the reforms necessary to address conflict and frailgility 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AB1A99A-3842-4D57-8B5F-3D79A5CCC42B}" type="slidenum">
              <a:rPr lang="en-GB">
                <a:cs typeface="Arial" charset="0"/>
              </a:rPr>
              <a:pPr/>
              <a:t>2</a:t>
            </a:fld>
            <a:endParaRPr lang="en-GB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0DE7FF-D269-47E3-9E97-CE93E4F716FC}" type="slidenum">
              <a:rPr lang="en-GB">
                <a:cs typeface="Arial" charset="0"/>
              </a:rPr>
              <a:pPr/>
              <a:t>3</a:t>
            </a:fld>
            <a:endParaRPr lang="en-GB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Franklin Gothic Book" pitchFamily="34" charset="0"/>
              <a:cs typeface="Arial" pitchFamily="34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2C1443-36D8-4BAC-893A-0826ED0AAC7C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02CA98-8080-4B1E-90BA-2A441A9CB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D76BF-A54D-471F-AEC6-08DD6A64FCCC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062D3-94FE-4BC9-9026-9E0BE8F2D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EFAAB5-1758-4E9B-9FE2-F50B3ED58E3E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1CECD5-57C4-44A6-B255-A0EC1B216F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E64769-803E-4F90-A784-8A0207E7D0B6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20771E-6B63-492A-B236-974AC988B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Franklin Gothic Book" pitchFamily="34" charset="0"/>
              <a:cs typeface="Arial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A92E94-BBB2-42EF-A595-5C1F6A2CEBEC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E8017A-26C4-4A15-9D92-A4CC18B72A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1D2CC-55D7-45FE-8DCA-E60E1F26DC8F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B0107-BCAB-4ED1-976B-5035537D9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Franklin Gothic Book" pitchFamily="34" charset="0"/>
              <a:cs typeface="Arial" pitchFamily="34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FF19DD-938F-48E1-B6A3-AEF49789C52F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599FFC-774E-4B86-B91D-CD53E205BA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EC7A3-1773-4019-9538-B7D913A18E53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DB26B-BBE7-4820-9007-70D8477C5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032C17-3AB0-4B74-905C-ECE193870F4A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49D0D7-9542-4EFD-8E8B-B75C4F11C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Franklin Gothic Book" pitchFamily="34" charset="0"/>
              <a:cs typeface="Arial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7C70E1-998C-43D1-A943-4EE1F33304AE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6C0266-C629-419A-9540-E17FD1E08E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DA9976-90AA-4ACC-9900-C4459A3492AD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138DB9-43E9-4E6C-998B-BC92A67850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Franklin Gothic Book" pitchFamily="34" charset="0"/>
              <a:cs typeface="Arial" pitchFamily="34" charset="0"/>
            </a:endParaRPr>
          </a:p>
        </p:txBody>
      </p:sp>
      <p:sp>
        <p:nvSpPr>
          <p:cNvPr id="1029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D38E27"/>
                </a:solidFill>
                <a:latin typeface="Franklin Gothic Book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4A6A712-4970-4AD7-A1AB-47BA26B5E06C}" type="datetimeFigureOut">
              <a:rPr lang="en-US"/>
              <a:pPr>
                <a:defRPr/>
              </a:pPr>
              <a:t>5/21/2017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44CACFE-E2A4-46CF-B081-6C5C84CE9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Franklin Gothic Book" pitchFamily="34" charset="0"/>
              <a:cs typeface="Arial" pitchFamily="34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Franklin Gothic Book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2" r:id="rId4"/>
    <p:sldLayoutId id="2147483838" r:id="rId5"/>
    <p:sldLayoutId id="2147483833" r:id="rId6"/>
    <p:sldLayoutId id="2147483839" r:id="rId7"/>
    <p:sldLayoutId id="2147483840" r:id="rId8"/>
    <p:sldLayoutId id="2147483841" r:id="rId9"/>
    <p:sldLayoutId id="2147483834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 txBox="1">
            <a:spLocks/>
          </p:cNvSpPr>
          <p:nvPr/>
        </p:nvSpPr>
        <p:spPr bwMode="auto">
          <a:xfrm>
            <a:off x="0" y="1700213"/>
            <a:ext cx="9136063" cy="417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GB" sz="4000" b="1">
                <a:solidFill>
                  <a:srgbClr val="7030A0"/>
                </a:solidFill>
                <a:latin typeface="Franklin Gothic Medium" pitchFamily="34" charset="0"/>
              </a:rPr>
              <a:t>F2F Cooperation: </a:t>
            </a:r>
          </a:p>
          <a:p>
            <a:pPr algn="ctr" eaLnBrk="1" hangingPunct="1"/>
            <a:r>
              <a:rPr lang="en-GB" sz="4000" b="1">
                <a:solidFill>
                  <a:srgbClr val="7030A0"/>
                </a:solidFill>
                <a:latin typeface="Franklin Gothic Medium" pitchFamily="34" charset="0"/>
              </a:rPr>
              <a:t>cooperation, voluntarism and solidarity in action</a:t>
            </a:r>
            <a:r>
              <a:rPr lang="en-GB" sz="5400" b="1">
                <a:solidFill>
                  <a:srgbClr val="7030A0"/>
                </a:solidFill>
                <a:latin typeface="Franklin Gothic Medium" pitchFamily="34" charset="0"/>
              </a:rPr>
              <a:t/>
            </a:r>
            <a:br>
              <a:rPr lang="en-GB" sz="5400" b="1">
                <a:solidFill>
                  <a:srgbClr val="7030A0"/>
                </a:solidFill>
                <a:latin typeface="Franklin Gothic Medium" pitchFamily="34" charset="0"/>
              </a:rPr>
            </a:br>
            <a:endParaRPr lang="en-GB" sz="2400" b="1">
              <a:solidFill>
                <a:srgbClr val="7030A0"/>
              </a:solidFill>
              <a:latin typeface="Franklin Gothic Medium" pitchFamily="34" charset="0"/>
            </a:endParaRPr>
          </a:p>
          <a:p>
            <a:pPr algn="ctr" eaLnBrk="1" hangingPunct="1"/>
            <a:r>
              <a:rPr lang="en-GB" sz="2400" b="1">
                <a:solidFill>
                  <a:srgbClr val="0070C0"/>
                </a:solidFill>
                <a:latin typeface="Franklin Gothic Medium" pitchFamily="34" charset="0"/>
              </a:rPr>
              <a:t>Habib Mayar</a:t>
            </a:r>
          </a:p>
          <a:p>
            <a:pPr algn="ctr" eaLnBrk="1" hangingPunct="1"/>
            <a:r>
              <a:rPr lang="en-GB" sz="2400" b="1">
                <a:solidFill>
                  <a:srgbClr val="0070C0"/>
                </a:solidFill>
                <a:latin typeface="Franklin Gothic Medium" pitchFamily="34" charset="0"/>
              </a:rPr>
              <a:t>Deputy General Secretary, g7+ Secretariat</a:t>
            </a:r>
            <a:endParaRPr lang="en-GB" sz="2400">
              <a:solidFill>
                <a:srgbClr val="0070C0"/>
              </a:solidFill>
              <a:latin typeface="Franklin Gothic Medium" pitchFamily="34" charset="0"/>
            </a:endParaRPr>
          </a:p>
        </p:txBody>
      </p:sp>
      <p:pic>
        <p:nvPicPr>
          <p:cNvPr id="10243" name="Picture 3" descr="g7+_purple_PNG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254000"/>
            <a:ext cx="14446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Logo_SDG Conferenc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8500" y="254000"/>
            <a:ext cx="16097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6"/>
          <p:cNvGrpSpPr>
            <a:grpSpLocks/>
          </p:cNvGrpSpPr>
          <p:nvPr/>
        </p:nvGrpSpPr>
        <p:grpSpPr bwMode="auto">
          <a:xfrm>
            <a:off x="0" y="1096963"/>
            <a:ext cx="8172450" cy="100012"/>
            <a:chOff x="-50" y="1096759"/>
            <a:chExt cx="8172500" cy="99993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-50" y="1096759"/>
              <a:ext cx="8172500" cy="0"/>
            </a:xfrm>
            <a:prstGeom prst="line">
              <a:avLst/>
            </a:prstGeom>
            <a:ln w="28575">
              <a:solidFill>
                <a:srgbClr val="7400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-50" y="1196752"/>
              <a:ext cx="6516728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59" name="Title 3"/>
          <p:cNvSpPr txBox="1">
            <a:spLocks/>
          </p:cNvSpPr>
          <p:nvPr/>
        </p:nvSpPr>
        <p:spPr bwMode="auto">
          <a:xfrm>
            <a:off x="234950" y="1196975"/>
            <a:ext cx="8494713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GB" sz="6600" b="1">
                <a:solidFill>
                  <a:srgbClr val="7030A0"/>
                </a:solidFill>
                <a:latin typeface="Franklin Gothic Medium" pitchFamily="34" charset="0"/>
              </a:rPr>
              <a:t>Thank You</a:t>
            </a:r>
            <a:endParaRPr lang="en-GB" sz="6600">
              <a:latin typeface="Franklin Gothic Medium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400" y="2924175"/>
            <a:ext cx="7536426" cy="3508653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Subscribe to our newsletter at www.g7plus.org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Follow us: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t: @g7plus 			f: The </a:t>
            </a:r>
            <a:r>
              <a: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g7plus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Email: gplus.secretariat@gmail.com</a:t>
            </a:r>
            <a:endParaRPr lang="en-US" sz="2500" b="1" dirty="0">
              <a:solidFill>
                <a:srgbClr val="7030A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MY" dirty="0"/>
          </a:p>
        </p:txBody>
      </p:sp>
      <p:pic>
        <p:nvPicPr>
          <p:cNvPr id="19461" name="Picture 7" descr="g7+_purple_PN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50" y="0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 descr="Logo_SDG Conferen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9850" y="87313"/>
            <a:ext cx="103981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7428" y="147638"/>
            <a:ext cx="7044045" cy="838200"/>
          </a:xfrm>
        </p:spPr>
        <p:txBody>
          <a:bodyPr/>
          <a:lstStyle/>
          <a:p>
            <a:pPr algn="ctr">
              <a:defRPr/>
            </a:pPr>
            <a:r>
              <a:rPr lang="en-US" b="1" dirty="0" smtClean="0">
                <a:solidFill>
                  <a:srgbClr val="7030A0"/>
                </a:solidFill>
              </a:rPr>
              <a:t>1. F2F Cooperation: What is it?</a:t>
            </a:r>
            <a:endParaRPr lang="en-MY" b="1" dirty="0">
              <a:solidFill>
                <a:srgbClr val="7030A0"/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04800" y="1504950"/>
            <a:ext cx="8686800" cy="4121150"/>
          </a:xfrm>
        </p:spPr>
        <p:txBody>
          <a:bodyPr/>
          <a:lstStyle/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400" b="1" dirty="0" smtClean="0">
                <a:solidFill>
                  <a:srgbClr val="57257D"/>
                </a:solidFill>
              </a:rPr>
              <a:t>What is it?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000" dirty="0" smtClean="0"/>
              <a:t>F2F Cooperation is the support that countries experiencing conflict or emerging from crisis provide to each other</a:t>
            </a:r>
          </a:p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400" b="1" dirty="0" smtClean="0">
                <a:solidFill>
                  <a:srgbClr val="57257D"/>
                </a:solidFill>
              </a:rPr>
              <a:t>What does it consist of?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Peer learning, knowledge generation, promoting home-grown peace and reconciliation, assistance at times of crisis</a:t>
            </a:r>
            <a:endParaRPr lang="en-GB" sz="2000" dirty="0" smtClean="0"/>
          </a:p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400" b="1" dirty="0" smtClean="0">
                <a:solidFill>
                  <a:srgbClr val="57257D"/>
                </a:solidFill>
              </a:rPr>
              <a:t>What is the expected outcome?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000" dirty="0" smtClean="0"/>
              <a:t>Countries benefit from each other’s experience and solidarity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The sharing of lessons becomes an input for reforms in the international system in the areas of development cooperation, peacebuilding and statebuilding</a:t>
            </a:r>
            <a:endParaRPr lang="en-GB" sz="2400" dirty="0" smtClean="0"/>
          </a:p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endParaRPr lang="en-US" i="1" dirty="0" smtClean="0">
              <a:solidFill>
                <a:srgbClr val="7030A0"/>
              </a:solidFill>
            </a:endParaRPr>
          </a:p>
          <a:p>
            <a:pPr algn="ctr">
              <a:buFont typeface="Wingdings 2" pitchFamily="18" charset="2"/>
              <a:buNone/>
            </a:pPr>
            <a:endParaRPr lang="en-MY" i="1" dirty="0" smtClean="0">
              <a:solidFill>
                <a:srgbClr val="7030A0"/>
              </a:solidFill>
            </a:endParaRPr>
          </a:p>
        </p:txBody>
      </p:sp>
      <p:pic>
        <p:nvPicPr>
          <p:cNvPr id="11268" name="Picture 7" descr="g7+_purple_PNG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3" descr="Logo_SDG Conferenc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4188" y="147638"/>
            <a:ext cx="1039812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7" descr="g7+_purple_PNG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27308" y="207963"/>
            <a:ext cx="7044045" cy="838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defTabSz="914400">
              <a:defRPr/>
            </a:pPr>
            <a:r>
              <a:rPr lang="en-US" sz="32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2. What is unique about it?</a:t>
            </a:r>
            <a:endParaRPr lang="en-MY" sz="3200" b="1" cap="all" dirty="0"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2293" name="Picture 3" descr="Logo_SDG Conferenc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1788" y="87313"/>
            <a:ext cx="1039812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69863" y="3819832"/>
            <a:ext cx="4480796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400" dirty="0" smtClean="0"/>
              <a:t>Interaction among countries as diverse as members of g7+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Among Countries from different regions, united by common yet unique challenges 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Not drivein by vested interests </a:t>
            </a:r>
          </a:p>
          <a:p>
            <a:endParaRPr lang="en-MY" dirty="0"/>
          </a:p>
        </p:txBody>
      </p:sp>
      <p:sp>
        <p:nvSpPr>
          <p:cNvPr id="10" name="TextBox 9"/>
          <p:cNvSpPr txBox="1"/>
          <p:nvPr/>
        </p:nvSpPr>
        <p:spPr>
          <a:xfrm>
            <a:off x="5191432" y="1711562"/>
            <a:ext cx="380016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400" dirty="0" smtClean="0"/>
              <a:t>Sharing First-hand Experiences</a:t>
            </a:r>
          </a:p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400" dirty="0" smtClean="0"/>
              <a:t>No specific model of development, but pragmatism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Lessons learnt may be contextually adapted by different countries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The solutions appropriate to each country are always home-grown, country-owned and country-led</a:t>
            </a:r>
          </a:p>
          <a:p>
            <a:endParaRPr lang="en-MY" dirty="0"/>
          </a:p>
        </p:txBody>
      </p:sp>
      <p:pic>
        <p:nvPicPr>
          <p:cNvPr id="12295" name="Picture 7" descr="G:\g7+ Resources\g7+ Resources 2016\g7+ photos\Ministerial Meeting From KABUL\untitled-6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862" y="1141896"/>
            <a:ext cx="5035435" cy="2677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4508092" y="1046164"/>
            <a:ext cx="4635908" cy="5502120"/>
          </a:xfrm>
        </p:spPr>
        <p:txBody>
          <a:bodyPr/>
          <a:lstStyle/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400" dirty="0" smtClean="0"/>
              <a:t>Driven by empathy and solidarity</a:t>
            </a:r>
          </a:p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400" dirty="0" smtClean="0"/>
              <a:t>Demand Driven </a:t>
            </a:r>
            <a:r>
              <a:rPr lang="mr-IN" sz="2400" dirty="0" smtClean="0"/>
              <a:t>–</a:t>
            </a:r>
            <a:r>
              <a:rPr lang="en-GB" sz="2400" dirty="0" smtClean="0"/>
              <a:t> Voluntarism </a:t>
            </a:r>
          </a:p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400" dirty="0" smtClean="0"/>
              <a:t>Focus on potential of society for peace and resilience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400" dirty="0" smtClean="0"/>
              <a:t>Every society has that potential, even if it has been experiencing conflict for a long time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400" dirty="0" smtClean="0"/>
              <a:t>The challenge is to activate that potential, and that is the focus of F2F Cooperation </a:t>
            </a:r>
            <a:endParaRPr lang="en-MY" sz="2400" dirty="0" smtClean="0"/>
          </a:p>
        </p:txBody>
      </p:sp>
      <p:pic>
        <p:nvPicPr>
          <p:cNvPr id="13315" name="Picture 7" descr="g7+_purple_PN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128713" y="87313"/>
            <a:ext cx="7044045" cy="838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defTabSz="914400">
              <a:defRPr/>
            </a:pPr>
            <a:r>
              <a:rPr lang="en-US" sz="36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3. principles</a:t>
            </a:r>
            <a:endParaRPr lang="en-MY" sz="3600" b="1" cap="all" dirty="0"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3317" name="Picture 3" descr="Logo_SDG Conferen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1788" y="87313"/>
            <a:ext cx="1039812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G:\g7+ Resources\g7+ Resources 2016\g7+ photos\g7+ Mission in CAR 2016\g7+ mission in CAR day 2\IMG_76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864" y="1252642"/>
            <a:ext cx="4033426" cy="2688950"/>
          </a:xfrm>
          <a:prstGeom prst="rect">
            <a:avLst/>
          </a:prstGeom>
          <a:noFill/>
        </p:spPr>
      </p:pic>
      <p:pic>
        <p:nvPicPr>
          <p:cNvPr id="13321" name="Picture 9" descr="G:\g7+ Resources\g7+ Resources 2016\g7+ photos\g7+ Mission in CAR 2016\g7+ mission in CAR day 2\IMG_764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864" y="3982065"/>
            <a:ext cx="4033426" cy="268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g7+_purple_PN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10134" y="207963"/>
            <a:ext cx="7044045" cy="83820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algn="ctr" defTabSz="914400">
              <a:defRPr/>
            </a:pPr>
            <a:r>
              <a:rPr lang="en-US" sz="36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4. What are the areas of F2F Cooperation</a:t>
            </a:r>
            <a:endParaRPr lang="en-MY" sz="3600" b="1" cap="all" dirty="0"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3238159" y="2887745"/>
            <a:ext cx="3248404" cy="2143140"/>
          </a:xfrm>
          <a:prstGeom prst="triangle">
            <a:avLst>
              <a:gd name="adj" fmla="val 49568"/>
            </a:avLst>
          </a:prstGeom>
          <a:solidFill>
            <a:srgbClr val="395AE7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42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lvetica" pitchFamily="34" charset="0"/>
                <a:cs typeface="Helvetica" pitchFamily="34" charset="0"/>
              </a:rPr>
              <a:t>F2F</a:t>
            </a:r>
            <a:endParaRPr lang="id-ID" sz="42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486563" y="5030885"/>
            <a:ext cx="2239105" cy="1188205"/>
          </a:xfrm>
          <a:prstGeom prst="roundRect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shade val="48000"/>
                  <a:satMod val="180000"/>
                  <a:lumMod val="94000"/>
                </a:schemeClr>
              </a:gs>
              <a:gs pos="100000">
                <a:schemeClr val="accent4">
                  <a:shade val="48000"/>
                  <a:satMod val="180000"/>
                  <a:lumMod val="94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b="1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Implementing the NEW DEAL</a:t>
            </a:r>
            <a:endParaRPr lang="id-ID" b="1">
              <a:solidFill>
                <a:srgbClr val="FFFFFF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020991" y="1458985"/>
            <a:ext cx="3565002" cy="1193848"/>
          </a:xfrm>
          <a:prstGeom prst="roundRect">
            <a:avLst/>
          </a:prstGeo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400" b="1" u="sng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Peer Learning</a:t>
            </a:r>
            <a:r>
              <a:rPr lang="en-US" sz="1400" b="1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: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Peace and Reconciliation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Natural Resource Management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Public Financial Management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1400" b="1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Justice</a:t>
            </a:r>
            <a:endParaRPr lang="id-ID" sz="1400" b="1">
              <a:solidFill>
                <a:srgbClr val="FFFFFF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128713" y="5030885"/>
            <a:ext cx="2109446" cy="1176947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600" b="1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Dealing with acute and emerging crisis</a:t>
            </a:r>
            <a:endParaRPr lang="id-ID" sz="1600" b="1">
              <a:solidFill>
                <a:srgbClr val="FFFFFF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4352" name="Picture 3" descr="Logo_SDG Conferen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9850" y="87313"/>
            <a:ext cx="103981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g7+_purple_PN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10134" y="207963"/>
            <a:ext cx="7044045" cy="838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defTabSz="914400">
              <a:defRPr/>
            </a:pPr>
            <a:r>
              <a:rPr lang="en-US" sz="36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5. Some examples</a:t>
            </a:r>
            <a:endParaRPr lang="en-MY" sz="3600" b="1" cap="all" dirty="0"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364" name="Content Placeholder 2"/>
          <p:cNvSpPr>
            <a:spLocks noGrp="1"/>
          </p:cNvSpPr>
          <p:nvPr>
            <p:ph idx="1"/>
          </p:nvPr>
        </p:nvSpPr>
        <p:spPr>
          <a:xfrm>
            <a:off x="304800" y="1238250"/>
            <a:ext cx="4879975" cy="7175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z="2000" b="1" dirty="0" smtClean="0">
                <a:solidFill>
                  <a:srgbClr val="57257D"/>
                </a:solidFill>
              </a:rPr>
              <a:t>Promoting Peace and Reconciliation:</a:t>
            </a:r>
          </a:p>
          <a:p>
            <a:pPr>
              <a:buFont typeface="Wingdings" pitchFamily="2" charset="2"/>
              <a:buChar char="§"/>
            </a:pPr>
            <a:r>
              <a:rPr lang="pt-PT" sz="2000" dirty="0" smtClean="0"/>
              <a:t>South Sudan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dirty="0" smtClean="0"/>
              <a:t>Visit 1  (2011)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dirty="0" smtClean="0"/>
              <a:t>Visit 2 (2015)</a:t>
            </a:r>
          </a:p>
          <a:p>
            <a:pPr>
              <a:buFont typeface="Wingdings" pitchFamily="2" charset="2"/>
              <a:buChar char="§"/>
            </a:pPr>
            <a:r>
              <a:rPr lang="pt-PT" sz="2000" dirty="0" smtClean="0"/>
              <a:t>Central African Republic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dirty="0" smtClean="0"/>
              <a:t>Meeting in Dubai (2014)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dirty="0" smtClean="0"/>
              <a:t>Bangui Forum (2015)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dirty="0" smtClean="0"/>
              <a:t>Timor-Leste support to IDP resettlement</a:t>
            </a:r>
          </a:p>
          <a:p>
            <a:pPr>
              <a:buFont typeface="Wingdings" pitchFamily="2" charset="2"/>
              <a:buChar char="§"/>
            </a:pPr>
            <a:r>
              <a:rPr lang="pt-PT" sz="2000" dirty="0" smtClean="0"/>
              <a:t>Guinea-Bissau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dirty="0" smtClean="0"/>
              <a:t>Visit 1 (2013)</a:t>
            </a:r>
          </a:p>
          <a:p>
            <a:pPr lvl="1">
              <a:buFont typeface="Wingdings" pitchFamily="2" charset="2"/>
              <a:buChar char="§"/>
            </a:pPr>
            <a:endParaRPr lang="en-GB" sz="1600" dirty="0" smtClean="0"/>
          </a:p>
        </p:txBody>
      </p:sp>
      <p:pic>
        <p:nvPicPr>
          <p:cNvPr id="1536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6645" y="4756151"/>
            <a:ext cx="3071813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Content Placeholder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9000" y="1196975"/>
            <a:ext cx="276066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" descr="Logo_SDG Conferenc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89850" y="87313"/>
            <a:ext cx="103981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G:\g7+ Resources\g7+ Resources 2015\g7+ photos\Mission to CAR in MARCH 2015\meet_seleka_group_2nd\IMG_290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64936" y="4756150"/>
            <a:ext cx="2693196" cy="1795464"/>
          </a:xfrm>
          <a:prstGeom prst="rect">
            <a:avLst/>
          </a:prstGeom>
          <a:noFill/>
        </p:spPr>
      </p:pic>
      <p:pic>
        <p:nvPicPr>
          <p:cNvPr id="11" name="Picture 10" descr="4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69000" y="2960686"/>
            <a:ext cx="2791153" cy="17954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g7+_purple_PN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10134" y="207963"/>
            <a:ext cx="7044045" cy="838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defTabSz="914400">
              <a:defRPr/>
            </a:pPr>
            <a:r>
              <a:rPr lang="en-US" sz="36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5. SOME EXAMPLES cont..</a:t>
            </a:r>
            <a:endParaRPr lang="en-MY" sz="3600" b="1" cap="all" dirty="0"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388" name="Content Placeholder 2"/>
          <p:cNvSpPr>
            <a:spLocks noGrp="1"/>
          </p:cNvSpPr>
          <p:nvPr>
            <p:ph idx="1"/>
          </p:nvPr>
        </p:nvSpPr>
        <p:spPr>
          <a:xfrm>
            <a:off x="304800" y="1504950"/>
            <a:ext cx="8686800" cy="7175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z="2000" b="1" smtClean="0">
                <a:solidFill>
                  <a:srgbClr val="57257D"/>
                </a:solidFill>
              </a:rPr>
              <a:t>Support to Elections:</a:t>
            </a:r>
          </a:p>
          <a:p>
            <a:pPr>
              <a:buFont typeface="Wingdings" pitchFamily="2" charset="2"/>
              <a:buChar char="§"/>
            </a:pPr>
            <a:r>
              <a:rPr lang="pt-PT" sz="2000" smtClean="0"/>
              <a:t>Guinea-Bissau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smtClean="0"/>
              <a:t>Providing support when no-one else would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smtClean="0"/>
              <a:t>Timor-Leste technical and financial assistance</a:t>
            </a:r>
          </a:p>
          <a:p>
            <a:pPr>
              <a:buFont typeface="Wingdings" pitchFamily="2" charset="2"/>
              <a:buChar char="§"/>
            </a:pPr>
            <a:r>
              <a:rPr lang="pt-PT" sz="2000" smtClean="0"/>
              <a:t>São Tomé &amp; Principe</a:t>
            </a:r>
          </a:p>
          <a:p>
            <a:pPr lvl="1">
              <a:buFont typeface="Wingdings" pitchFamily="2" charset="2"/>
              <a:buChar char="§"/>
            </a:pPr>
            <a:r>
              <a:rPr lang="pt-PT" sz="1600" smtClean="0"/>
              <a:t>Sharing knowledge and technical expertise</a:t>
            </a:r>
            <a:endParaRPr lang="en-GB" sz="1600" smtClean="0"/>
          </a:p>
        </p:txBody>
      </p:sp>
      <p:pic>
        <p:nvPicPr>
          <p:cNvPr id="16389" name="Picture 9" descr="qq.jpg"/>
          <p:cNvPicPr>
            <a:picLocks noChangeAspect="1"/>
          </p:cNvPicPr>
          <p:nvPr/>
        </p:nvPicPr>
        <p:blipFill>
          <a:blip r:embed="rId3"/>
          <a:srcRect t="3638" r="26227" b="8517"/>
          <a:stretch>
            <a:fillRect/>
          </a:stretch>
        </p:blipFill>
        <p:spPr bwMode="auto">
          <a:xfrm>
            <a:off x="5018088" y="4060825"/>
            <a:ext cx="317658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2" descr="qqq.jpg"/>
          <p:cNvPicPr>
            <a:picLocks noChangeAspect="1"/>
          </p:cNvPicPr>
          <p:nvPr/>
        </p:nvPicPr>
        <p:blipFill>
          <a:blip r:embed="rId4"/>
          <a:srcRect l="2222" t="7153"/>
          <a:stretch>
            <a:fillRect/>
          </a:stretch>
        </p:blipFill>
        <p:spPr bwMode="auto">
          <a:xfrm>
            <a:off x="850900" y="4060825"/>
            <a:ext cx="309562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User\Desktop\PM+and+Tomas+Cabral+-+Fragile+to+Fragile+cooperation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787342" y="1504950"/>
            <a:ext cx="2666837" cy="176722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92" name="Picture 3" descr="Logo_SDG Conference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89850" y="87313"/>
            <a:ext cx="103981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g7+_purple_PN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10134" y="207963"/>
            <a:ext cx="7044045" cy="838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defTabSz="914400">
              <a:defRPr/>
            </a:pPr>
            <a:r>
              <a:rPr lang="en-US" sz="36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ea typeface="Arial" charset="0"/>
              </a:rPr>
              <a:t>5. SOME EXAMPLES cont..</a:t>
            </a:r>
            <a:endParaRPr lang="en-MY" sz="3600" b="1" cap="all" dirty="0"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ea typeface="Arial" charset="0"/>
            </a:endParaRPr>
          </a:p>
        </p:txBody>
      </p:sp>
      <p:sp>
        <p:nvSpPr>
          <p:cNvPr id="17412" name="Content Placeholder 2"/>
          <p:cNvSpPr>
            <a:spLocks noGrp="1"/>
          </p:cNvSpPr>
          <p:nvPr>
            <p:ph idx="1"/>
          </p:nvPr>
        </p:nvSpPr>
        <p:spPr>
          <a:xfrm>
            <a:off x="304800" y="1162050"/>
            <a:ext cx="8686800" cy="13604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z="2000" b="1" smtClean="0">
                <a:solidFill>
                  <a:srgbClr val="57257D"/>
                </a:solidFill>
              </a:rPr>
              <a:t>Peer learning and knowledge generation:</a:t>
            </a:r>
          </a:p>
          <a:p>
            <a:pPr>
              <a:buFont typeface="Wingdings" pitchFamily="2" charset="2"/>
              <a:buChar char="§"/>
            </a:pPr>
            <a:r>
              <a:rPr lang="pt-PT" sz="1600" smtClean="0"/>
              <a:t>Justice sector</a:t>
            </a:r>
          </a:p>
          <a:p>
            <a:pPr>
              <a:buFont typeface="Wingdings" pitchFamily="2" charset="2"/>
              <a:buChar char="§"/>
            </a:pPr>
            <a:r>
              <a:rPr lang="pt-PT" sz="1600" smtClean="0"/>
              <a:t>Natural resource management</a:t>
            </a:r>
          </a:p>
          <a:p>
            <a:pPr>
              <a:buFont typeface="Wingdings" pitchFamily="2" charset="2"/>
              <a:buChar char="§"/>
            </a:pPr>
            <a:r>
              <a:rPr lang="pt-PT" sz="1600" smtClean="0"/>
              <a:t>Public financial management</a:t>
            </a:r>
            <a:endParaRPr lang="en-GB" sz="1600" smtClean="0"/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3"/>
          <a:srcRect l="34554" t="10417" r="32651" b="7292"/>
          <a:stretch>
            <a:fillRect/>
          </a:stretch>
        </p:blipFill>
        <p:spPr bwMode="auto">
          <a:xfrm>
            <a:off x="6424613" y="1162050"/>
            <a:ext cx="2028825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Content Placeholder 2"/>
          <p:cNvSpPr txBox="1">
            <a:spLocks/>
          </p:cNvSpPr>
          <p:nvPr/>
        </p:nvSpPr>
        <p:spPr bwMode="auto">
          <a:xfrm>
            <a:off x="304800" y="2582863"/>
            <a:ext cx="86868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en-GB" sz="2000" b="1">
                <a:solidFill>
                  <a:srgbClr val="57257D"/>
                </a:solidFill>
                <a:latin typeface="Franklin Gothic Book" pitchFamily="34" charset="0"/>
              </a:rPr>
              <a:t>Assistance at times of acute crisis:</a:t>
            </a:r>
          </a:p>
          <a:p>
            <a:pPr marL="342900" indent="-342900" defTabSz="9144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§"/>
            </a:pPr>
            <a:r>
              <a:rPr lang="pt-PT" sz="1600">
                <a:solidFill>
                  <a:schemeClr val="tx2"/>
                </a:solidFill>
                <a:latin typeface="Franklin Gothic Book" pitchFamily="34" charset="0"/>
              </a:rPr>
              <a:t>Financial assistance to Ebola crisis response in West Africa</a:t>
            </a:r>
            <a:endParaRPr lang="en-GB" sz="1600">
              <a:solidFill>
                <a:schemeClr val="tx2"/>
              </a:solidFill>
              <a:latin typeface="Franklin Gothic Book" pitchFamily="34" charset="0"/>
            </a:endParaRPr>
          </a:p>
        </p:txBody>
      </p:sp>
      <p:pic>
        <p:nvPicPr>
          <p:cNvPr id="17415" name="Picture 3" descr="Logo_SDG Conferenc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9575" y="87313"/>
            <a:ext cx="10414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7" descr="G:\g7+ Resources\g7+ Resources 2017\g7+ F2F Leaflets\Photos\IMG_258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025900"/>
            <a:ext cx="3233738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63975" y="4025900"/>
            <a:ext cx="458946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421" y="207963"/>
            <a:ext cx="7044045" cy="838200"/>
          </a:xfrm>
        </p:spPr>
        <p:txBody>
          <a:bodyPr/>
          <a:lstStyle/>
          <a:p>
            <a:pPr algn="ctr">
              <a:defRPr/>
            </a:pPr>
            <a:r>
              <a:rPr lang="en-US" b="1" dirty="0" smtClean="0">
                <a:solidFill>
                  <a:srgbClr val="7030A0"/>
                </a:solidFill>
              </a:rPr>
              <a:t>F2F Cooperation</a:t>
            </a:r>
            <a:endParaRPr lang="en-MY" b="1" dirty="0">
              <a:solidFill>
                <a:srgbClr val="7030A0"/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04800" y="1470025"/>
            <a:ext cx="8686800" cy="4827588"/>
          </a:xfrm>
          <a:ln>
            <a:solidFill>
              <a:srgbClr val="00B0F0"/>
            </a:solidFill>
          </a:ln>
        </p:spPr>
        <p:txBody>
          <a:bodyPr/>
          <a:lstStyle/>
          <a:p>
            <a:pPr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GB" sz="2400" b="1" dirty="0" smtClean="0">
                <a:solidFill>
                  <a:srgbClr val="57257D"/>
                </a:solidFill>
              </a:rPr>
              <a:t>Future directions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Continue what we are doing</a:t>
            </a:r>
            <a:endParaRPr lang="en-GB" sz="2000" dirty="0" smtClean="0"/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F2F </a:t>
            </a:r>
            <a:r>
              <a:rPr lang="pt-PT" sz="2000" dirty="0" smtClean="0"/>
              <a:t>mapping areas of collaboration</a:t>
            </a:r>
            <a:endParaRPr lang="pt-PT" sz="2000" dirty="0" smtClean="0"/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Reach out to non-g7+ countries to learn from their experience (E.g Rwanda, Cambodia etc)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Expand into new thematic areas (example: transitions following phasing out of UN missions)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Involve donors in triangular cooperation arrangements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People-to-People interaction on areas like traditional justice, community-level dispute resolution mechanisms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pt-PT" sz="2000" dirty="0" smtClean="0"/>
              <a:t>Strengthen the g7+ Foundation to mobilise resources and consolidate learning </a:t>
            </a:r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endParaRPr lang="en-US" sz="2000" dirty="0" smtClean="0"/>
          </a:p>
          <a:p>
            <a:pPr algn="ctr">
              <a:buFont typeface="Wingdings 2" pitchFamily="18" charset="2"/>
              <a:buNone/>
            </a:pPr>
            <a:endParaRPr lang="en-MY" sz="2000" dirty="0" smtClean="0"/>
          </a:p>
        </p:txBody>
      </p:sp>
      <p:pic>
        <p:nvPicPr>
          <p:cNvPr id="18436" name="Picture 7" descr="g7+_purple_PN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87313"/>
            <a:ext cx="9588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Logo_SDG Conferen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9850" y="87313"/>
            <a:ext cx="103981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1182</TotalTime>
  <Words>486</Words>
  <Application>Microsoft Macintosh PowerPoint</Application>
  <PresentationFormat>On-screen Show (4:3)</PresentationFormat>
  <Paragraphs>81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Franklin Gothic Medium</vt:lpstr>
      <vt:lpstr>Franklin Gothic Book</vt:lpstr>
      <vt:lpstr>Wingdings 2</vt:lpstr>
      <vt:lpstr>Calibri</vt:lpstr>
      <vt:lpstr>Mangal</vt:lpstr>
      <vt:lpstr>Helvetica</vt:lpstr>
      <vt:lpstr>Wingdings</vt:lpstr>
      <vt:lpstr>Trek</vt:lpstr>
      <vt:lpstr>Slide 1</vt:lpstr>
      <vt:lpstr>1. F2F Cooperation: What is it?</vt:lpstr>
      <vt:lpstr>Slide 3</vt:lpstr>
      <vt:lpstr>Slide 4</vt:lpstr>
      <vt:lpstr>Slide 5</vt:lpstr>
      <vt:lpstr>Slide 6</vt:lpstr>
      <vt:lpstr>Slide 7</vt:lpstr>
      <vt:lpstr>Slide 8</vt:lpstr>
      <vt:lpstr>F2F Cooperation</vt:lpstr>
      <vt:lpstr>Slide 10</vt:lpstr>
    </vt:vector>
  </TitlesOfParts>
  <Company>Dermatology Associates of Northwest Indiana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Erica Jordan</dc:creator>
  <cp:lastModifiedBy>hsilvester</cp:lastModifiedBy>
  <cp:revision>164</cp:revision>
  <dcterms:created xsi:type="dcterms:W3CDTF">2016-05-24T08:11:04Z</dcterms:created>
  <dcterms:modified xsi:type="dcterms:W3CDTF">2017-05-21T08:39:42Z</dcterms:modified>
</cp:coreProperties>
</file>